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8" r:id="rId10"/>
    <p:sldId id="263" r:id="rId11"/>
    <p:sldId id="273" r:id="rId12"/>
    <p:sldId id="265" r:id="rId13"/>
    <p:sldId id="266" r:id="rId14"/>
    <p:sldId id="275" r:id="rId15"/>
    <p:sldId id="316" r:id="rId16"/>
    <p:sldId id="272" r:id="rId17"/>
    <p:sldId id="267" r:id="rId18"/>
    <p:sldId id="293" r:id="rId19"/>
    <p:sldId id="317" r:id="rId20"/>
    <p:sldId id="292" r:id="rId21"/>
    <p:sldId id="320" r:id="rId22"/>
    <p:sldId id="322" r:id="rId23"/>
    <p:sldId id="321" r:id="rId24"/>
    <p:sldId id="323" r:id="rId25"/>
    <p:sldId id="324" r:id="rId26"/>
    <p:sldId id="325" r:id="rId27"/>
    <p:sldId id="326" r:id="rId28"/>
    <p:sldId id="33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8" r:id="rId40"/>
    <p:sldId id="309" r:id="rId41"/>
    <p:sldId id="310" r:id="rId42"/>
    <p:sldId id="311" r:id="rId43"/>
    <p:sldId id="312" r:id="rId44"/>
    <p:sldId id="333" r:id="rId45"/>
    <p:sldId id="334" r:id="rId46"/>
    <p:sldId id="276" r:id="rId47"/>
    <p:sldId id="313" r:id="rId48"/>
    <p:sldId id="336" r:id="rId49"/>
    <p:sldId id="335" r:id="rId50"/>
    <p:sldId id="337" r:id="rId51"/>
    <p:sldId id="284" r:id="rId52"/>
    <p:sldId id="291" r:id="rId53"/>
    <p:sldId id="269" r:id="rId54"/>
    <p:sldId id="279" r:id="rId55"/>
    <p:sldId id="280" r:id="rId56"/>
    <p:sldId id="285" r:id="rId57"/>
    <p:sldId id="281" r:id="rId58"/>
    <p:sldId id="286" r:id="rId59"/>
    <p:sldId id="287" r:id="rId60"/>
    <p:sldId id="289" r:id="rId61"/>
    <p:sldId id="288" r:id="rId62"/>
    <p:sldId id="290" r:id="rId63"/>
    <p:sldId id="328" r:id="rId64"/>
    <p:sldId id="329" r:id="rId65"/>
    <p:sldId id="330" r:id="rId66"/>
    <p:sldId id="331" r:id="rId67"/>
    <p:sldId id="338" r:id="rId68"/>
    <p:sldId id="282" r:id="rId69"/>
    <p:sldId id="283" r:id="rId70"/>
    <p:sldId id="274" r:id="rId71"/>
    <p:sldId id="278" r:id="rId72"/>
    <p:sldId id="277" r:id="rId73"/>
    <p:sldId id="31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FF0"/>
    <a:srgbClr val="FF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170" autoAdjust="0"/>
  </p:normalViewPr>
  <p:slideViewPr>
    <p:cSldViewPr snapToGrid="0">
      <p:cViewPr varScale="1">
        <p:scale>
          <a:sx n="50" d="100"/>
          <a:sy n="50" d="100"/>
        </p:scale>
        <p:origin x="128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E6242-B26E-4C3E-90E8-37FD55882F2C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0914-71A6-4977-85E8-A557BEA61CA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801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1845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01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4269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9492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868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967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63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625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0142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1612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771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We all know what the Internet is. It’s a series of tubes.</a:t>
            </a:r>
          </a:p>
          <a:p>
            <a:r>
              <a:rPr lang="en-PH" dirty="0"/>
              <a:t>Most tubes use HTTP and HTTPS. For Django Channels, we will be working with </a:t>
            </a:r>
            <a:r>
              <a:rPr lang="en-PH" dirty="0" err="1"/>
              <a:t>Websockets</a:t>
            </a:r>
            <a:r>
              <a:rPr lang="en-PH" dirty="0"/>
              <a:t> (WS/WSS)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5022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Everyone started learning programming via synchronous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779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914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0379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0406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631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453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9145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Everyone started learning programming via synchronous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0934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8042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3620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Imagine if you will, a hectic restaurant.</a:t>
            </a:r>
          </a:p>
          <a:p>
            <a:r>
              <a:rPr lang="en-PH" dirty="0"/>
              <a:t>What are the events that can occur here?</a:t>
            </a:r>
            <a:br>
              <a:rPr lang="en-PH" dirty="0"/>
            </a:br>
            <a:r>
              <a:rPr lang="en-PH" dirty="0"/>
              <a:t>A customer enters the restaurant; A waiter seats the customer to the next available seat. Waiter gets the customer’s order.</a:t>
            </a:r>
          </a:p>
          <a:p>
            <a:r>
              <a:rPr lang="en-PH" dirty="0"/>
              <a:t>I’m sure you can imagine more events, but with just these few real world events, we have an idea on what event concept in programming.</a:t>
            </a:r>
          </a:p>
          <a:p>
            <a:r>
              <a:rPr lang="en-PH" dirty="0"/>
              <a:t>Each event can be a function or series of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8497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949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6831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1073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Disclosure: My brother and his team made Good Knight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3122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2812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$ del db.sqlite3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7834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2177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3060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9157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$ </a:t>
            </a:r>
            <a:r>
              <a:rPr lang="en-US" dirty="0"/>
              <a:t>celery -A pycon2023 worker -l INFO -P solo</a:t>
            </a:r>
          </a:p>
          <a:p>
            <a:r>
              <a:rPr lang="en-US" dirty="0"/>
              <a:t>$ celery -A pycon2023 beat -l INFO </a:t>
            </a:r>
            <a:endParaRPr lang="en-PH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EOFError</a:t>
            </a:r>
            <a:r>
              <a:rPr lang="en-US" dirty="0"/>
              <a:t>('Ran out of input’), delete </a:t>
            </a:r>
            <a:r>
              <a:rPr lang="en-US" dirty="0" err="1"/>
              <a:t>celerybeat</a:t>
            </a:r>
            <a:r>
              <a:rPr lang="en-US" dirty="0"/>
              <a:t>-schedule.*;</a:t>
            </a:r>
            <a:br>
              <a:rPr lang="en-US" dirty="0"/>
            </a:br>
            <a:r>
              <a:rPr lang="en-US" dirty="0"/>
              <a:t>--- </a:t>
            </a:r>
          </a:p>
          <a:p>
            <a:r>
              <a:rPr lang="en-PH" dirty="0"/>
              <a:t>When Chuck Norris’ code fails, the compiler apologizes.</a:t>
            </a:r>
          </a:p>
          <a:p>
            <a:endParaRPr lang="en-PH" dirty="0"/>
          </a:p>
          <a:p>
            <a:r>
              <a:rPr lang="en-PH" dirty="0"/>
              <a:t>Chuck Norris don’t normally test his code. But when he does, he does it in production.</a:t>
            </a:r>
          </a:p>
          <a:p>
            <a:r>
              <a:rPr lang="en-PH" dirty="0"/>
              <a:t>---</a:t>
            </a:r>
          </a:p>
          <a:p>
            <a:r>
              <a:rPr lang="en-PH" dirty="0"/>
              <a:t>Different rooms don’t have global 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13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Django-channels, the consumer is the handler for events.</a:t>
            </a:r>
          </a:p>
          <a:p>
            <a:endParaRPr lang="en-PH" dirty="0"/>
          </a:p>
          <a:p>
            <a:r>
              <a:rPr lang="en-PH" dirty="0"/>
              <a:t>There are multiple kinds of consumers, from the low-level to high-level.</a:t>
            </a:r>
          </a:p>
          <a:p>
            <a:endParaRPr lang="en-PH" dirty="0"/>
          </a:p>
          <a:p>
            <a:r>
              <a:rPr lang="en-PH" dirty="0"/>
              <a:t>For this workshop, we’ll be using the JSON Consumers.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2927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Demonstrate that it doesn’t work</a:t>
            </a:r>
          </a:p>
          <a:p>
            <a:endParaRPr lang="en-PH" dirty="0"/>
          </a:p>
          <a:p>
            <a:r>
              <a:rPr lang="en-PH" dirty="0"/>
              <a:t>Need to restart Celery.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6053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Demonstrate that it doesn’t work</a:t>
            </a:r>
          </a:p>
          <a:p>
            <a:endParaRPr lang="en-PH" dirty="0"/>
          </a:p>
          <a:p>
            <a:r>
              <a:rPr lang="en-PH" dirty="0"/>
              <a:t>Need to restart Celery.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4297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Chuck Norris’ code fails, the compiler apologizes.</a:t>
            </a:r>
          </a:p>
          <a:p>
            <a:endParaRPr lang="en-PH" dirty="0"/>
          </a:p>
          <a:p>
            <a:r>
              <a:rPr lang="en-PH" dirty="0"/>
              <a:t>Chuck Norris don’t normally test his code. But when he does, he does it in 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1399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5823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6750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15204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style</a:t>
            </a:r>
          </a:p>
          <a:p>
            <a:r>
              <a:rPr lang="en-US" dirty="0"/>
              <a:t>- Normally, I prefer a bottom-up approach to development.</a:t>
            </a:r>
          </a:p>
          <a:p>
            <a:r>
              <a:rPr lang="en-US" dirty="0"/>
              <a:t>- But for talks and workshops with an end product, I prefer top-bottom.</a:t>
            </a:r>
          </a:p>
          <a:p>
            <a:r>
              <a:rPr lang="en-US" dirty="0"/>
              <a:t>-- This makes it easier for the audience to grasp the concepts.</a:t>
            </a:r>
          </a:p>
          <a:p>
            <a:r>
              <a:rPr lang="en-US" dirty="0"/>
              <a:t>-- Let me know in the feedback form or in-person later if this approach works for you.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4628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https://www.youtube.com/watch?v=hooKVstzbz0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0736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https://www.chess.com/article/view/typical-positions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4119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611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/>
              <a:t>When a client connects to your server, an application instance is created inside the server. This instance is abstracted as a consumer.</a:t>
            </a:r>
          </a:p>
          <a:p>
            <a:endParaRPr lang="en-PH" dirty="0"/>
          </a:p>
          <a:p>
            <a:r>
              <a:rPr lang="en-PH" dirty="0"/>
              <a:t>The consumer is used to communicated between Django and the client.</a:t>
            </a:r>
          </a:p>
          <a:p>
            <a:endParaRPr lang="en-PH" dirty="0"/>
          </a:p>
          <a:p>
            <a:r>
              <a:rPr lang="en-PH" dirty="0"/>
              <a:t>However, there are times when you want to have different application instances communicated with each other. For example, in a chat room. This is where channel layers come in.</a:t>
            </a:r>
          </a:p>
          <a:p>
            <a:endParaRPr lang="en-PH" dirty="0"/>
          </a:p>
          <a:p>
            <a:r>
              <a:rPr lang="en-PH" dirty="0"/>
              <a:t>While you can use any backend for channel layers, Redis is currently the only officially maintained by Django for production use. Redis will be explained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63591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12704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https://ultimateframedata.com/captain_falcon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8856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3079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13988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7076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56097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3433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67811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37690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69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791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/>
              <a:t>Channel layers have a unique channel id or name when it is created. I will demonstrate this later.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dirty="0"/>
              <a:t>Channel layers can join multiple groups.</a:t>
            </a:r>
          </a:p>
          <a:p>
            <a:endParaRPr lang="en-PH" dirty="0"/>
          </a:p>
          <a:p>
            <a:r>
              <a:rPr lang="en-PH" dirty="0"/>
              <a:t>Example usage: This allows for a single user who have multiple tabs or devices connected to receive channel messages without extra coding.</a:t>
            </a:r>
          </a:p>
          <a:p>
            <a:r>
              <a:rPr lang="en-PH" dirty="0"/>
              <a:t>Another sample usage: This allows for “grouping” of events. </a:t>
            </a:r>
          </a:p>
          <a:p>
            <a:endParaRPr lang="en-PH" dirty="0"/>
          </a:p>
          <a:p>
            <a:r>
              <a:rPr lang="en-PH" dirty="0"/>
              <a:t>I will demonstrate both usage later.</a:t>
            </a:r>
          </a:p>
          <a:p>
            <a:endParaRPr lang="en-PH" dirty="0"/>
          </a:p>
          <a:p>
            <a:r>
              <a:rPr lang="en-PH" dirty="0"/>
              <a:t>Restriction:</a:t>
            </a:r>
            <a:r>
              <a:rPr lang="en-PH" sz="12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Group names are restricted to ASCII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NimbusRomNo9L-Regu"/>
              </a:rPr>
              <a:t>alphanumerics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, hyphens, and periods only and are limited to a maximum length of 100 in the default backend</a:t>
            </a:r>
            <a:r>
              <a:rPr lang="en-US" dirty="0"/>
              <a:t> </a:t>
            </a:r>
            <a:br>
              <a:rPr lang="en-US" dirty="0"/>
            </a:b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8068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71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6269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72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725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836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WSGI (pronounced </a:t>
            </a:r>
            <a:r>
              <a:rPr lang="en-PH" dirty="0" err="1"/>
              <a:t>Wiskey</a:t>
            </a:r>
            <a:r>
              <a:rPr lang="en-PH" dirty="0"/>
              <a:t>) is used to forward requests from a web server like NGINX to the python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813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D0914-71A6-4977-85E8-A557BEA61CA7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867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gif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8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F66-C739-B8A7-8F57-C1146465C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Let’s make a </a:t>
            </a:r>
            <a:r>
              <a:rPr lang="en-PH" dirty="0" err="1"/>
              <a:t>realtime</a:t>
            </a:r>
            <a:r>
              <a:rPr lang="en-PH" dirty="0"/>
              <a:t> game with Django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AE159-2968-BBD9-1056-C7CDAD9F6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err="1"/>
              <a:t>MrValdez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4614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the internet</a:t>
            </a:r>
            <a:endParaRPr lang="en-PH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72A0ADE-2F30-0CCB-DFAA-30A07D0D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35" y="2295582"/>
            <a:ext cx="5791830" cy="3253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81BE9-74E8-79A3-63C8-DE0D2711507B}"/>
              </a:ext>
            </a:extLst>
          </p:cNvPr>
          <p:cNvSpPr txBox="1"/>
          <p:nvPr/>
        </p:nvSpPr>
        <p:spPr>
          <a:xfrm flipH="1">
            <a:off x="3424883" y="3048519"/>
            <a:ext cx="2115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HTTP/HTTPS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0C00D-2D6D-8524-E3AF-4933FFBC01B6}"/>
              </a:ext>
            </a:extLst>
          </p:cNvPr>
          <p:cNvSpPr txBox="1"/>
          <p:nvPr/>
        </p:nvSpPr>
        <p:spPr>
          <a:xfrm flipH="1">
            <a:off x="3681109" y="4121986"/>
            <a:ext cx="147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WS/WSS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3A73A-9689-3770-79F7-EAD3F1409974}"/>
              </a:ext>
            </a:extLst>
          </p:cNvPr>
          <p:cNvSpPr txBox="1"/>
          <p:nvPr/>
        </p:nvSpPr>
        <p:spPr>
          <a:xfrm>
            <a:off x="248844" y="6157914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https://www.phaidon.com/resource/pipes.gif</a:t>
            </a:r>
          </a:p>
          <a:p>
            <a:r>
              <a:rPr lang="en-PH" dirty="0"/>
              <a:t>https://en.wikipedia.org/wiki/Personal_computer</a:t>
            </a:r>
          </a:p>
        </p:txBody>
      </p:sp>
      <p:pic>
        <p:nvPicPr>
          <p:cNvPr id="10" name="Picture 9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C30B78AE-867F-5A03-8F93-15A303CB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42" y="2748859"/>
            <a:ext cx="2587727" cy="258772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508803-6438-70B0-7F39-2909F3A1FBE1}"/>
              </a:ext>
            </a:extLst>
          </p:cNvPr>
          <p:cNvCxnSpPr/>
          <p:nvPr/>
        </p:nvCxnSpPr>
        <p:spPr>
          <a:xfrm>
            <a:off x="3295841" y="3777916"/>
            <a:ext cx="224497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events</a:t>
            </a:r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1E4D8-DB55-EFDC-5FAD-C20E4E926841}"/>
              </a:ext>
            </a:extLst>
          </p:cNvPr>
          <p:cNvSpPr txBox="1"/>
          <p:nvPr/>
        </p:nvSpPr>
        <p:spPr>
          <a:xfrm>
            <a:off x="913795" y="1720645"/>
            <a:ext cx="10619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Events is basically an abstraction on things that can happen during a program’s runtime.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63708-AD0F-586C-43C4-C8E25DE904ED}"/>
              </a:ext>
            </a:extLst>
          </p:cNvPr>
          <p:cNvSpPr txBox="1"/>
          <p:nvPr/>
        </p:nvSpPr>
        <p:spPr>
          <a:xfrm>
            <a:off x="7307181" y="2784059"/>
            <a:ext cx="3693695" cy="13849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400" dirty="0"/>
              <a:t>EVENTS</a:t>
            </a:r>
          </a:p>
          <a:p>
            <a:r>
              <a:rPr lang="en-PH" sz="2000" dirty="0"/>
              <a:t>Restaurant_customer_enter</a:t>
            </a:r>
          </a:p>
          <a:p>
            <a:r>
              <a:rPr lang="en-PH" sz="2000" dirty="0"/>
              <a:t>Restaurant_customer_seating</a:t>
            </a:r>
          </a:p>
          <a:p>
            <a:r>
              <a:rPr lang="en-PH" sz="2000" dirty="0"/>
              <a:t>Restaurant_customer_order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CC58C-CD92-905A-0785-CB0A7C512BC7}"/>
              </a:ext>
            </a:extLst>
          </p:cNvPr>
          <p:cNvSpPr txBox="1"/>
          <p:nvPr/>
        </p:nvSpPr>
        <p:spPr>
          <a:xfrm>
            <a:off x="454374" y="6039853"/>
            <a:ext cx="11538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dirty="0"/>
              <a:t>https://www.dreamstime.com/editorial-stock-photo-onomichi-ramen-noodle-shop-hiroshima-japan-people-queue-famous-tutafuji-famous-calf-image92093553</a:t>
            </a:r>
          </a:p>
          <a:p>
            <a:r>
              <a:rPr lang="en-PH" sz="1200" dirty="0"/>
              <a:t>https://www.dreamstime.com/black-waiter-small-restaurant-operator-invites-customers-to-sit-dining-table-image208375155</a:t>
            </a:r>
          </a:p>
          <a:p>
            <a:r>
              <a:rPr lang="en-PH" sz="1200" dirty="0"/>
              <a:t>https://www.dreamstime.com/stock-photography-taking-order-restaurant-image23320332</a:t>
            </a:r>
          </a:p>
        </p:txBody>
      </p:sp>
      <p:pic>
        <p:nvPicPr>
          <p:cNvPr id="10" name="Picture 9" descr="A group of people standing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4EC03167-D6C5-A3B2-0281-908BABED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17" y="2769292"/>
            <a:ext cx="4301004" cy="3136425"/>
          </a:xfrm>
          <a:prstGeom prst="rect">
            <a:avLst/>
          </a:prstGeom>
        </p:spPr>
      </p:pic>
      <p:pic>
        <p:nvPicPr>
          <p:cNvPr id="16" name="Picture 15" descr="A person holding a tablet&#10;&#10;Description automatically generated with medium confidence">
            <a:extLst>
              <a:ext uri="{FF2B5EF4-FFF2-40B4-BE49-F238E27FC236}">
                <a16:creationId xmlns:a16="http://schemas.microsoft.com/office/drawing/2014/main" id="{4C6EFD09-67FD-B993-8637-1451641BD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23" y="2787778"/>
            <a:ext cx="4315487" cy="3117939"/>
          </a:xfrm>
          <a:prstGeom prst="rect">
            <a:avLst/>
          </a:prstGeom>
        </p:spPr>
      </p:pic>
      <p:pic>
        <p:nvPicPr>
          <p:cNvPr id="14" name="Picture 13" descr="A picture containing text, person, table, dining table&#10;&#10;Description automatically generated">
            <a:extLst>
              <a:ext uri="{FF2B5EF4-FFF2-40B4-BE49-F238E27FC236}">
                <a16:creationId xmlns:a16="http://schemas.microsoft.com/office/drawing/2014/main" id="{C44D0BFE-9BBF-F9B1-03CF-D4E7AAA4C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337" y="2756116"/>
            <a:ext cx="4295274" cy="31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5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dirty="0"/>
              <a:t>Django channels (</a:t>
            </a:r>
            <a:r>
              <a:rPr lang="en-US" sz="3200" dirty="0"/>
              <a:t>consumers)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C9EE-C1CD-8AD8-222C-7809C1D6337F}"/>
              </a:ext>
            </a:extLst>
          </p:cNvPr>
          <p:cNvSpPr txBox="1">
            <a:spLocks/>
          </p:cNvSpPr>
          <p:nvPr/>
        </p:nvSpPr>
        <p:spPr>
          <a:xfrm>
            <a:off x="6689557" y="2117557"/>
            <a:ext cx="4944979" cy="4018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SyncConsumer</a:t>
            </a:r>
            <a:endParaRPr lang="en-US" sz="2400" dirty="0"/>
          </a:p>
          <a:p>
            <a:r>
              <a:rPr lang="en-US" sz="2400" dirty="0" err="1"/>
              <a:t>AsyncConsumer</a:t>
            </a:r>
            <a:endParaRPr lang="en-US" sz="2400" dirty="0"/>
          </a:p>
          <a:p>
            <a:r>
              <a:rPr lang="en-US" sz="2400" dirty="0" err="1"/>
              <a:t>WebsocketConsumer</a:t>
            </a:r>
            <a:endParaRPr lang="en-US" sz="2400" dirty="0"/>
          </a:p>
          <a:p>
            <a:r>
              <a:rPr lang="en-US" sz="2400" dirty="0" err="1"/>
              <a:t>AsyncWebsocketConsumer</a:t>
            </a:r>
            <a:endParaRPr lang="en-US" sz="2400" dirty="0"/>
          </a:p>
          <a:p>
            <a:r>
              <a:rPr lang="en-US" sz="2400" dirty="0" err="1"/>
              <a:t>JsonWebsocketConsumer</a:t>
            </a:r>
            <a:endParaRPr lang="en-US" sz="2400" dirty="0"/>
          </a:p>
          <a:p>
            <a:r>
              <a:rPr lang="en-US" sz="2400" dirty="0" err="1">
                <a:highlight>
                  <a:srgbClr val="008000"/>
                </a:highlight>
              </a:rPr>
              <a:t>AsyncJsonWebsocketConsumer</a:t>
            </a:r>
            <a:endParaRPr lang="en-US" sz="2400" dirty="0">
              <a:highlight>
                <a:srgbClr val="008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7568D-48BA-EC0E-4AC4-6FF842BF299F}"/>
              </a:ext>
            </a:extLst>
          </p:cNvPr>
          <p:cNvSpPr txBox="1"/>
          <p:nvPr/>
        </p:nvSpPr>
        <p:spPr>
          <a:xfrm>
            <a:off x="1720516" y="2763121"/>
            <a:ext cx="3693695" cy="13849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400" dirty="0"/>
              <a:t>EVENTS</a:t>
            </a:r>
          </a:p>
          <a:p>
            <a:r>
              <a:rPr lang="en-PH" sz="2000" dirty="0"/>
              <a:t>Restaurant_customer_enter</a:t>
            </a:r>
          </a:p>
          <a:p>
            <a:r>
              <a:rPr lang="en-PH" sz="2000" dirty="0"/>
              <a:t>Restaurant_customer_seating</a:t>
            </a:r>
          </a:p>
          <a:p>
            <a:r>
              <a:rPr lang="en-PH" sz="2000" dirty="0"/>
              <a:t>Restaurant_customer_order</a:t>
            </a:r>
          </a:p>
        </p:txBody>
      </p:sp>
    </p:spTree>
    <p:extLst>
      <p:ext uri="{BB962C8B-B14F-4D97-AF65-F5344CB8AC3E}">
        <p14:creationId xmlns:p14="http://schemas.microsoft.com/office/powerpoint/2010/main" val="408136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A2B4CDC-7175-BF5A-5848-AAEF5DC4D611}"/>
              </a:ext>
            </a:extLst>
          </p:cNvPr>
          <p:cNvSpPr/>
          <p:nvPr/>
        </p:nvSpPr>
        <p:spPr>
          <a:xfrm>
            <a:off x="6090675" y="1780674"/>
            <a:ext cx="4713683" cy="40546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dirty="0"/>
              <a:t>Django channels (</a:t>
            </a:r>
            <a:r>
              <a:rPr lang="en-US" sz="3200" dirty="0"/>
              <a:t>channel layer)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6FA4-6616-4C08-2838-C943C647B0F5}"/>
              </a:ext>
            </a:extLst>
          </p:cNvPr>
          <p:cNvSpPr txBox="1"/>
          <p:nvPr/>
        </p:nvSpPr>
        <p:spPr>
          <a:xfrm flipH="1">
            <a:off x="4045615" y="3237695"/>
            <a:ext cx="147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WS/WSS</a:t>
            </a:r>
          </a:p>
        </p:txBody>
      </p:sp>
      <p:pic>
        <p:nvPicPr>
          <p:cNvPr id="6" name="Picture 5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0BC01965-D2E2-3476-EDC3-96B5A71C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67" y="2666562"/>
            <a:ext cx="1657545" cy="16575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B7FA77-719E-5CE8-13D7-875E97C9F39B}"/>
              </a:ext>
            </a:extLst>
          </p:cNvPr>
          <p:cNvCxnSpPr>
            <a:cxnSpLocks/>
          </p:cNvCxnSpPr>
          <p:nvPr/>
        </p:nvCxnSpPr>
        <p:spPr>
          <a:xfrm>
            <a:off x="3295841" y="3946942"/>
            <a:ext cx="3020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21B563-0F60-3B18-CBF5-F52FF9EF907C}"/>
              </a:ext>
            </a:extLst>
          </p:cNvPr>
          <p:cNvSpPr txBox="1"/>
          <p:nvPr/>
        </p:nvSpPr>
        <p:spPr>
          <a:xfrm>
            <a:off x="363954" y="6248400"/>
            <a:ext cx="7408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https://commons.wikimedia.org/wiki/File:Django_logo.svg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AEF1E18-C8CB-A3B0-A320-C011625E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4" y="2306541"/>
            <a:ext cx="2080123" cy="720043"/>
          </a:xfrm>
          <a:prstGeom prst="rect">
            <a:avLst/>
          </a:prstGeom>
          <a:effectLst>
            <a:glow rad="495300">
              <a:schemeClr val="accent3">
                <a:satMod val="175000"/>
                <a:alpha val="72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ADFD69-6B52-6F93-A5A2-8F9F32693937}"/>
              </a:ext>
            </a:extLst>
          </p:cNvPr>
          <p:cNvSpPr/>
          <p:nvPr/>
        </p:nvSpPr>
        <p:spPr>
          <a:xfrm>
            <a:off x="7772399" y="3699360"/>
            <a:ext cx="2914613" cy="19860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pic>
        <p:nvPicPr>
          <p:cNvPr id="15" name="Picture 14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F70FBFE1-4A73-8244-10EB-52D66C42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74" y="4406404"/>
            <a:ext cx="1657545" cy="165754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A1D3A6-C7DF-09D9-8E2B-EDF4F2929FDE}"/>
              </a:ext>
            </a:extLst>
          </p:cNvPr>
          <p:cNvCxnSpPr>
            <a:cxnSpLocks/>
          </p:cNvCxnSpPr>
          <p:nvPr/>
        </p:nvCxnSpPr>
        <p:spPr>
          <a:xfrm>
            <a:off x="3295841" y="5446034"/>
            <a:ext cx="302073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3D1042-520D-770C-EC6D-A8F93CA7ADE3}"/>
              </a:ext>
            </a:extLst>
          </p:cNvPr>
          <p:cNvSpPr/>
          <p:nvPr/>
        </p:nvSpPr>
        <p:spPr>
          <a:xfrm>
            <a:off x="6316579" y="5088404"/>
            <a:ext cx="2126544" cy="59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EAABA-B7F3-AA86-1B3D-F1B5C862B03D}"/>
              </a:ext>
            </a:extLst>
          </p:cNvPr>
          <p:cNvSpPr txBox="1"/>
          <p:nvPr/>
        </p:nvSpPr>
        <p:spPr>
          <a:xfrm flipH="1">
            <a:off x="4045614" y="4900808"/>
            <a:ext cx="147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WS/WSS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BE462E-14DB-6228-7CC9-54A1E39A25D2}"/>
              </a:ext>
            </a:extLst>
          </p:cNvPr>
          <p:cNvSpPr/>
          <p:nvPr/>
        </p:nvSpPr>
        <p:spPr>
          <a:xfrm>
            <a:off x="6316579" y="3720135"/>
            <a:ext cx="2126544" cy="59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41982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dirty="0"/>
              <a:t>Django channels (channel </a:t>
            </a:r>
            <a:r>
              <a:rPr lang="en-US" sz="3200" dirty="0"/>
              <a:t>GROUPs)</a:t>
            </a:r>
            <a:endParaRPr lang="en-P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8D073-2B43-FB34-5E1A-0B75B9411124}"/>
              </a:ext>
            </a:extLst>
          </p:cNvPr>
          <p:cNvSpPr/>
          <p:nvPr/>
        </p:nvSpPr>
        <p:spPr>
          <a:xfrm>
            <a:off x="3739158" y="1935921"/>
            <a:ext cx="4713683" cy="40546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8643D-FBF1-B139-AB13-306F45BB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37" y="2461788"/>
            <a:ext cx="2080123" cy="720043"/>
          </a:xfrm>
          <a:prstGeom prst="rect">
            <a:avLst/>
          </a:prstGeom>
          <a:effectLst>
            <a:glow rad="495300">
              <a:schemeClr val="accent3">
                <a:satMod val="175000"/>
                <a:alpha val="72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632E2A-045A-6164-89F3-20124579C612}"/>
              </a:ext>
            </a:extLst>
          </p:cNvPr>
          <p:cNvSpPr/>
          <p:nvPr/>
        </p:nvSpPr>
        <p:spPr>
          <a:xfrm>
            <a:off x="4010552" y="3568139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DCF37-ABBE-AC93-F37B-5E399F6E8CEA}"/>
              </a:ext>
            </a:extLst>
          </p:cNvPr>
          <p:cNvSpPr/>
          <p:nvPr/>
        </p:nvSpPr>
        <p:spPr>
          <a:xfrm>
            <a:off x="4010553" y="5378112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8CD714-6F29-9173-8C7E-178EA194D51D}"/>
              </a:ext>
            </a:extLst>
          </p:cNvPr>
          <p:cNvSpPr/>
          <p:nvPr/>
        </p:nvSpPr>
        <p:spPr>
          <a:xfrm>
            <a:off x="4010553" y="4765664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690FF-0E6D-6C76-7642-47A5489ACD7C}"/>
              </a:ext>
            </a:extLst>
          </p:cNvPr>
          <p:cNvSpPr/>
          <p:nvPr/>
        </p:nvSpPr>
        <p:spPr>
          <a:xfrm>
            <a:off x="4010553" y="4153216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84D9C9-A4B5-E346-4D9F-271C5BA218CA}"/>
              </a:ext>
            </a:extLst>
          </p:cNvPr>
          <p:cNvGrpSpPr/>
          <p:nvPr/>
        </p:nvGrpSpPr>
        <p:grpSpPr>
          <a:xfrm>
            <a:off x="5727032" y="3595639"/>
            <a:ext cx="2584787" cy="2202157"/>
            <a:chOff x="5727032" y="3595639"/>
            <a:chExt cx="2584787" cy="220215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52E8A9-F4BA-9EDC-393C-C2D7919999BA}"/>
                </a:ext>
              </a:extLst>
            </p:cNvPr>
            <p:cNvSpPr/>
            <p:nvPr/>
          </p:nvSpPr>
          <p:spPr>
            <a:xfrm>
              <a:off x="6231696" y="3595639"/>
              <a:ext cx="2080123" cy="10321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</a:rPr>
                <a:t>Channel Groups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F856F-9B2B-B334-76CB-A83829FAF0F5}"/>
                </a:ext>
              </a:extLst>
            </p:cNvPr>
            <p:cNvSpPr/>
            <p:nvPr/>
          </p:nvSpPr>
          <p:spPr>
            <a:xfrm>
              <a:off x="6231695" y="4765664"/>
              <a:ext cx="2080123" cy="10321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</a:rPr>
                <a:t>Channel Groups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A4933D-6474-41DE-B8A3-DF505ECDBD7B}"/>
                </a:ext>
              </a:extLst>
            </p:cNvPr>
            <p:cNvCxnSpPr>
              <a:stCxn id="8" idx="3"/>
              <a:endCxn id="17" idx="1"/>
            </p:cNvCxnSpPr>
            <p:nvPr/>
          </p:nvCxnSpPr>
          <p:spPr>
            <a:xfrm>
              <a:off x="5727032" y="3805417"/>
              <a:ext cx="504664" cy="3062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22284A-D957-E982-BCF3-29608674A970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5727033" y="4111705"/>
              <a:ext cx="504663" cy="2787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65C64A-F3F8-2EED-112E-9DCE9711FDD4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5727033" y="4111705"/>
              <a:ext cx="504663" cy="8912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972EF3-2E6D-0A2B-C908-CE469C94B3E7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5727033" y="5281730"/>
              <a:ext cx="504662" cy="3336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214459-80F6-6BFE-FB03-B89C5C3E51A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5727033" y="5002942"/>
              <a:ext cx="504662" cy="2787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533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dirty="0"/>
              <a:t>Django channels (channel </a:t>
            </a:r>
            <a:r>
              <a:rPr lang="en-US" sz="3200" dirty="0"/>
              <a:t>GROUPs)</a:t>
            </a:r>
            <a:endParaRPr lang="en-P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8D073-2B43-FB34-5E1A-0B75B9411124}"/>
              </a:ext>
            </a:extLst>
          </p:cNvPr>
          <p:cNvSpPr/>
          <p:nvPr/>
        </p:nvSpPr>
        <p:spPr>
          <a:xfrm>
            <a:off x="1681758" y="1935921"/>
            <a:ext cx="4713683" cy="40546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98643D-FBF1-B139-AB13-306F45BB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37" y="2461788"/>
            <a:ext cx="2080123" cy="720043"/>
          </a:xfrm>
          <a:prstGeom prst="rect">
            <a:avLst/>
          </a:prstGeom>
          <a:effectLst>
            <a:glow rad="495300">
              <a:schemeClr val="accent3">
                <a:satMod val="175000"/>
                <a:alpha val="72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632E2A-045A-6164-89F3-20124579C612}"/>
              </a:ext>
            </a:extLst>
          </p:cNvPr>
          <p:cNvSpPr/>
          <p:nvPr/>
        </p:nvSpPr>
        <p:spPr>
          <a:xfrm>
            <a:off x="1953152" y="3568139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DCF37-ABBE-AC93-F37B-5E399F6E8CEA}"/>
              </a:ext>
            </a:extLst>
          </p:cNvPr>
          <p:cNvSpPr/>
          <p:nvPr/>
        </p:nvSpPr>
        <p:spPr>
          <a:xfrm>
            <a:off x="1953153" y="5378112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8CD714-6F29-9173-8C7E-178EA194D51D}"/>
              </a:ext>
            </a:extLst>
          </p:cNvPr>
          <p:cNvSpPr/>
          <p:nvPr/>
        </p:nvSpPr>
        <p:spPr>
          <a:xfrm>
            <a:off x="1953153" y="4765664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690FF-0E6D-6C76-7642-47A5489ACD7C}"/>
              </a:ext>
            </a:extLst>
          </p:cNvPr>
          <p:cNvSpPr/>
          <p:nvPr/>
        </p:nvSpPr>
        <p:spPr>
          <a:xfrm>
            <a:off x="1953153" y="4153216"/>
            <a:ext cx="1716480" cy="4745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</a:rPr>
              <a:t>Channel Layer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06AA5-6A98-B9C2-C8A5-C74FDE111F45}"/>
              </a:ext>
            </a:extLst>
          </p:cNvPr>
          <p:cNvGrpSpPr/>
          <p:nvPr/>
        </p:nvGrpSpPr>
        <p:grpSpPr>
          <a:xfrm>
            <a:off x="3669632" y="3595639"/>
            <a:ext cx="2584787" cy="2202157"/>
            <a:chOff x="3669632" y="3595639"/>
            <a:chExt cx="2584787" cy="220215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52E8A9-F4BA-9EDC-393C-C2D7919999BA}"/>
                </a:ext>
              </a:extLst>
            </p:cNvPr>
            <p:cNvSpPr/>
            <p:nvPr/>
          </p:nvSpPr>
          <p:spPr>
            <a:xfrm>
              <a:off x="4174296" y="3595639"/>
              <a:ext cx="2080123" cy="10321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</a:rPr>
                <a:t>Channel Groups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4F856F-9B2B-B334-76CB-A83829FAF0F5}"/>
                </a:ext>
              </a:extLst>
            </p:cNvPr>
            <p:cNvSpPr/>
            <p:nvPr/>
          </p:nvSpPr>
          <p:spPr>
            <a:xfrm>
              <a:off x="4174295" y="4765664"/>
              <a:ext cx="2080123" cy="10321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</a:rPr>
                <a:t>Channel Groups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A4933D-6474-41DE-B8A3-DF505ECDBD7B}"/>
                </a:ext>
              </a:extLst>
            </p:cNvPr>
            <p:cNvCxnSpPr>
              <a:stCxn id="8" idx="3"/>
              <a:endCxn id="17" idx="1"/>
            </p:cNvCxnSpPr>
            <p:nvPr/>
          </p:nvCxnSpPr>
          <p:spPr>
            <a:xfrm>
              <a:off x="3669632" y="3805417"/>
              <a:ext cx="504664" cy="3062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22284A-D957-E982-BCF3-29608674A970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3669633" y="4111705"/>
              <a:ext cx="504663" cy="2787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65C64A-F3F8-2EED-112E-9DCE9711FDD4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3669633" y="4111705"/>
              <a:ext cx="504663" cy="8912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972EF3-2E6D-0A2B-C908-CE469C94B3E7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 flipV="1">
              <a:off x="3669633" y="5281730"/>
              <a:ext cx="504662" cy="3336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214459-80F6-6BFE-FB03-B89C5C3E51AC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3669633" y="5002942"/>
              <a:ext cx="504662" cy="2787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1903749-B215-1366-DBD4-B80367EFF150}"/>
              </a:ext>
            </a:extLst>
          </p:cNvPr>
          <p:cNvSpPr txBox="1"/>
          <p:nvPr/>
        </p:nvSpPr>
        <p:spPr>
          <a:xfrm>
            <a:off x="6533146" y="2341990"/>
            <a:ext cx="50171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NimbusRomNo9L-Regu"/>
              </a:rPr>
              <a:t>Channel group names are restricted to ASCII </a:t>
            </a:r>
            <a:r>
              <a:rPr lang="en-US" sz="2800" b="0" i="0" dirty="0" err="1">
                <a:effectLst/>
                <a:latin typeface="NimbusRomNo9L-Regu"/>
              </a:rPr>
              <a:t>alphanumerics</a:t>
            </a:r>
            <a:r>
              <a:rPr lang="en-US" sz="2800" b="0" i="0" dirty="0">
                <a:effectLst/>
                <a:latin typeface="NimbusRomNo9L-Regu"/>
              </a:rPr>
              <a:t>, hyphens, periods and are limited to a maximum length of 100 in the default backend</a:t>
            </a:r>
            <a:r>
              <a:rPr lang="en-US" sz="2800" dirty="0"/>
              <a:t> </a:t>
            </a:r>
            <a:br>
              <a:rPr lang="en-US" sz="2800" dirty="0"/>
            </a:b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167266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ASGI and WSGI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9295-02B7-5DFD-5F71-6F8B114321E8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800" dirty="0"/>
              <a:t>WSGI is the default web server gateway for Django</a:t>
            </a:r>
          </a:p>
          <a:p>
            <a:pPr lvl="1"/>
            <a:r>
              <a:rPr lang="en-PH" sz="2600" dirty="0"/>
              <a:t>Has been around since pep-333 (year 2010)</a:t>
            </a:r>
          </a:p>
          <a:p>
            <a:pPr lvl="1"/>
            <a:r>
              <a:rPr lang="en-PH" sz="2600" dirty="0" err="1"/>
              <a:t>Whenver</a:t>
            </a:r>
            <a:r>
              <a:rPr lang="en-PH" sz="2600" dirty="0"/>
              <a:t> a request connects, the Python application (example Django) is called once</a:t>
            </a:r>
          </a:p>
          <a:p>
            <a:pPr lvl="1"/>
            <a:r>
              <a:rPr lang="en-PH" sz="2600" dirty="0"/>
              <a:t>Synchronous</a:t>
            </a:r>
          </a:p>
          <a:p>
            <a:r>
              <a:rPr lang="en-PH" sz="2800" dirty="0"/>
              <a:t>ASGI is the spiritual successor to WSGI</a:t>
            </a:r>
          </a:p>
          <a:p>
            <a:pPr lvl="1"/>
            <a:r>
              <a:rPr lang="en-PH" sz="2600" dirty="0"/>
              <a:t>Allows for long running connections such as </a:t>
            </a:r>
            <a:r>
              <a:rPr lang="en-PH" sz="2600" dirty="0" err="1"/>
              <a:t>Websocket</a:t>
            </a:r>
            <a:endParaRPr lang="en-PH" sz="2600" dirty="0"/>
          </a:p>
          <a:p>
            <a:pPr lvl="1"/>
            <a:r>
              <a:rPr lang="en-PH" sz="2600" dirty="0"/>
              <a:t>Supports 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372681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dirty="0" err="1"/>
              <a:t>redis</a:t>
            </a:r>
            <a:endParaRPr lang="en-PH" dirty="0"/>
          </a:p>
        </p:txBody>
      </p:sp>
      <p:pic>
        <p:nvPicPr>
          <p:cNvPr id="6" name="Picture 5" descr="A picture containing text, container, clipart&#10;&#10;Description automatically generated">
            <a:extLst>
              <a:ext uri="{FF2B5EF4-FFF2-40B4-BE49-F238E27FC236}">
                <a16:creationId xmlns:a16="http://schemas.microsoft.com/office/drawing/2014/main" id="{54D2E96F-C6F0-82C2-D2E4-B4B646CF1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98"/>
          <a:stretch/>
        </p:blipFill>
        <p:spPr>
          <a:xfrm>
            <a:off x="1187116" y="2426530"/>
            <a:ext cx="3035968" cy="2495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B49116-2A29-8B4D-E54F-2CF4CCFB3E85}"/>
              </a:ext>
            </a:extLst>
          </p:cNvPr>
          <p:cNvSpPr txBox="1"/>
          <p:nvPr/>
        </p:nvSpPr>
        <p:spPr>
          <a:xfrm>
            <a:off x="484270" y="6063734"/>
            <a:ext cx="9145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https://commons.wikimedia.org/wiki/File:Logo-redis.svg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839797-DAA6-C862-5C50-83220CA45872}"/>
              </a:ext>
            </a:extLst>
          </p:cNvPr>
          <p:cNvSpPr txBox="1">
            <a:spLocks/>
          </p:cNvSpPr>
          <p:nvPr/>
        </p:nvSpPr>
        <p:spPr>
          <a:xfrm>
            <a:off x="4451683" y="2096064"/>
            <a:ext cx="6815873" cy="36951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800" dirty="0"/>
              <a:t>Key-value database</a:t>
            </a:r>
          </a:p>
          <a:p>
            <a:r>
              <a:rPr lang="en-PH" sz="2800" dirty="0"/>
              <a:t>Persistent</a:t>
            </a:r>
          </a:p>
          <a:p>
            <a:r>
              <a:rPr lang="en-PH" sz="2800" dirty="0"/>
              <a:t>High availability</a:t>
            </a:r>
          </a:p>
          <a:p>
            <a:r>
              <a:rPr lang="en-PH" sz="2800" dirty="0"/>
              <a:t>Backend for Django-channel layer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52038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73D3-1025-C021-09F4-1ECB4F946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Let’s start developing a simple chat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12A9-F634-CFBC-CDF2-DD8D760B6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123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808080"/>
                </a:highlight>
              </a:rPr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329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C1BF-E559-7999-11B2-6C8294EC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9559-444C-A10B-D8EF-BFC832B8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800" dirty="0"/>
              <a:t>The speaker, </a:t>
            </a:r>
            <a:r>
              <a:rPr lang="en-PH" sz="2800" dirty="0" err="1"/>
              <a:t>MrValdez</a:t>
            </a:r>
            <a:r>
              <a:rPr lang="en-PH" sz="2800" dirty="0"/>
              <a:t> is a person that doesn’t exists. At least, not in this universe. This is the only time Sony Valdez will acknowledge that none of the following bio is real.</a:t>
            </a:r>
          </a:p>
        </p:txBody>
      </p:sp>
    </p:spTree>
    <p:extLst>
      <p:ext uri="{BB962C8B-B14F-4D97-AF65-F5344CB8AC3E}">
        <p14:creationId xmlns:p14="http://schemas.microsoft.com/office/powerpoint/2010/main" val="356043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events for chat program</a:t>
            </a:r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EEB-A4AA-CBC5-F090-F7BF0BD883C5}"/>
              </a:ext>
            </a:extLst>
          </p:cNvPr>
          <p:cNvSpPr txBox="1"/>
          <p:nvPr/>
        </p:nvSpPr>
        <p:spPr>
          <a:xfrm>
            <a:off x="4243827" y="2736502"/>
            <a:ext cx="3693695" cy="16927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400" dirty="0"/>
              <a:t>EVENT</a:t>
            </a:r>
          </a:p>
          <a:p>
            <a:pPr marL="0" indent="0">
              <a:buNone/>
            </a:pPr>
            <a:r>
              <a:rPr lang="en-US" sz="2000" dirty="0" err="1"/>
              <a:t>chat.message</a:t>
            </a:r>
            <a:br>
              <a:rPr lang="en-US" sz="2000" dirty="0"/>
            </a:b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    “message”: message,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88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>
                <a:highlight>
                  <a:srgbClr val="808080"/>
                </a:highlight>
              </a:rPr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93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>
                <a:highlight>
                  <a:srgbClr val="808080"/>
                </a:highlight>
              </a:rPr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930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>
                <a:highlight>
                  <a:srgbClr val="808080"/>
                </a:highlight>
              </a:rPr>
              <a:t>Let’s create a </a:t>
            </a:r>
            <a:r>
              <a:rPr lang="en-US" dirty="0" err="1">
                <a:highlight>
                  <a:srgbClr val="808080"/>
                </a:highlight>
              </a:rPr>
              <a:t>url</a:t>
            </a:r>
            <a:r>
              <a:rPr lang="en-US" dirty="0">
                <a:highlight>
                  <a:srgbClr val="808080"/>
                </a:highlight>
              </a:rPr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734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>
                <a:highlight>
                  <a:srgbClr val="808080"/>
                </a:highlight>
              </a:rPr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59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>
                <a:highlight>
                  <a:srgbClr val="808080"/>
                </a:highlight>
              </a:rPr>
              <a:t>Let’s create consumer.py</a:t>
            </a:r>
          </a:p>
          <a:p>
            <a:r>
              <a:rPr lang="en-US" dirty="0"/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5316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identify the events we will need for a chat program</a:t>
            </a:r>
          </a:p>
          <a:p>
            <a:r>
              <a:rPr lang="en-US" dirty="0"/>
              <a:t>Let’s create a Django app for chat</a:t>
            </a:r>
          </a:p>
          <a:p>
            <a:r>
              <a:rPr lang="en-US" dirty="0"/>
              <a:t>Let’s connect routing.py to asgi.py</a:t>
            </a:r>
          </a:p>
          <a:p>
            <a:r>
              <a:rPr lang="en-US" dirty="0"/>
              <a:t>Let’s create a </a:t>
            </a:r>
            <a:r>
              <a:rPr lang="en-US" dirty="0" err="1"/>
              <a:t>url</a:t>
            </a:r>
            <a:r>
              <a:rPr lang="en-US" dirty="0"/>
              <a:t> path for chat app</a:t>
            </a:r>
          </a:p>
          <a:p>
            <a:r>
              <a:rPr lang="en-US" dirty="0"/>
              <a:t>Let’s add Redis to settings.py</a:t>
            </a:r>
          </a:p>
          <a:p>
            <a:r>
              <a:rPr lang="en-US" dirty="0"/>
              <a:t>Let’s create consumer.py</a:t>
            </a:r>
          </a:p>
          <a:p>
            <a:r>
              <a:rPr lang="en-US" dirty="0">
                <a:highlight>
                  <a:srgbClr val="808080"/>
                </a:highlight>
              </a:rPr>
              <a:t>Let’s create the html template for chat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583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>
                <a:highlight>
                  <a:srgbClr val="808080"/>
                </a:highlight>
              </a:rPr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/>
              <a:t>Let’s add periodic tasks with Celery</a:t>
            </a:r>
          </a:p>
          <a:p>
            <a:r>
              <a:rPr lang="en-PH" dirty="0"/>
              <a:t>Let’s add global chat</a:t>
            </a:r>
          </a:p>
        </p:txBody>
      </p:sp>
    </p:spTree>
    <p:extLst>
      <p:ext uri="{BB962C8B-B14F-4D97-AF65-F5344CB8AC3E}">
        <p14:creationId xmlns:p14="http://schemas.microsoft.com/office/powerpoint/2010/main" val="427176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>
                <a:highlight>
                  <a:srgbClr val="808080"/>
                </a:highlight>
              </a:rPr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/>
              <a:t>Let’s add periodic tasks with Celery</a:t>
            </a:r>
          </a:p>
          <a:p>
            <a:r>
              <a:rPr lang="en-PH" dirty="0"/>
              <a:t>Let’s add global chat</a:t>
            </a:r>
          </a:p>
        </p:txBody>
      </p:sp>
    </p:spTree>
    <p:extLst>
      <p:ext uri="{BB962C8B-B14F-4D97-AF65-F5344CB8AC3E}">
        <p14:creationId xmlns:p14="http://schemas.microsoft.com/office/powerpoint/2010/main" val="17282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asynchronous and synchronous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EA3A-10D4-E390-69F0-C22F07290CFA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400" dirty="0"/>
              <a:t>Style of programming</a:t>
            </a:r>
          </a:p>
          <a:p>
            <a:pPr lvl="1"/>
            <a:r>
              <a:rPr lang="en-PH" sz="2600" b="1" dirty="0"/>
              <a:t>Synchronous programming</a:t>
            </a:r>
            <a:r>
              <a:rPr lang="en-PH" sz="2600" dirty="0"/>
              <a:t>. Code is run one-at-a-time</a:t>
            </a:r>
          </a:p>
          <a:p>
            <a:pPr lvl="1"/>
            <a:r>
              <a:rPr lang="en-PH" sz="2600" b="1" dirty="0"/>
              <a:t>Asynchronous programming.</a:t>
            </a:r>
            <a:r>
              <a:rPr lang="en-PH" sz="2600" dirty="0"/>
              <a:t> Code runs at the same time</a:t>
            </a:r>
          </a:p>
          <a:p>
            <a:pPr lvl="1"/>
            <a:endParaRPr lang="en-PH" sz="2200" b="1" dirty="0"/>
          </a:p>
          <a:p>
            <a:pPr lvl="1"/>
            <a:r>
              <a:rPr lang="en-PH" sz="2600" b="1" dirty="0"/>
              <a:t>Synchronous programming</a:t>
            </a:r>
            <a:r>
              <a:rPr lang="en-PH" sz="2600" dirty="0"/>
              <a:t>. Easier to maintain. Might be slower</a:t>
            </a:r>
          </a:p>
          <a:p>
            <a:pPr lvl="1"/>
            <a:r>
              <a:rPr lang="en-PH" sz="2600" b="1" dirty="0"/>
              <a:t>Asynchronous programming.</a:t>
            </a:r>
            <a:r>
              <a:rPr lang="en-PH" sz="2600" dirty="0"/>
              <a:t> Harder to maintain. Might be faster</a:t>
            </a:r>
            <a:endParaRPr lang="en-PH" sz="2600" b="1" dirty="0"/>
          </a:p>
          <a:p>
            <a:pPr lvl="1"/>
            <a:endParaRPr lang="en-PH" sz="2600" b="1" dirty="0"/>
          </a:p>
        </p:txBody>
      </p:sp>
    </p:spTree>
    <p:extLst>
      <p:ext uri="{BB962C8B-B14F-4D97-AF65-F5344CB8AC3E}">
        <p14:creationId xmlns:p14="http://schemas.microsoft.com/office/powerpoint/2010/main" val="143082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39BEBF-AEDF-13BA-97C5-F3D1760D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74" y="609600"/>
            <a:ext cx="2812847" cy="4233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0846C-BA07-C156-8BAD-1CA21748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Mrvaldez</a:t>
            </a:r>
            <a:r>
              <a:rPr lang="en-PH" dirty="0"/>
              <a:t> lore</a:t>
            </a:r>
            <a:br>
              <a:rPr lang="en-PH" dirty="0"/>
            </a:br>
            <a:r>
              <a:rPr lang="en-PH" sz="1600" b="0" dirty="0"/>
              <a:t>(1/3)</a:t>
            </a:r>
            <a:endParaRPr lang="en-PH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4B50-20AF-D719-B871-74040327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820131"/>
            <a:ext cx="10353762" cy="1326322"/>
          </a:xfrm>
        </p:spPr>
        <p:txBody>
          <a:bodyPr/>
          <a:lstStyle/>
          <a:p>
            <a:r>
              <a:rPr lang="en-PH" dirty="0" err="1"/>
              <a:t>MrValdez</a:t>
            </a:r>
            <a:r>
              <a:rPr lang="en-PH" dirty="0"/>
              <a:t> is a Luchador in a universe that is like our own. While Luchadores are known for physical wrestling, </a:t>
            </a:r>
            <a:r>
              <a:rPr lang="en-PH" dirty="0" err="1"/>
              <a:t>MrValdez</a:t>
            </a:r>
            <a:r>
              <a:rPr lang="en-PH" dirty="0"/>
              <a:t> came from a world where they perform as programmers.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BC6F95-71FD-6DBF-65E8-BDA02718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80" y="1702211"/>
            <a:ext cx="3019846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https://store.steampowered.com/app/1281400/Good_Knight/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2" y="3621810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https://store.steampowered.com/app/1281400/Good_Knight/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1. Wash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85" y="3825183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https://www.shutterstock.com/image-photo/jasmine-rice-cooking-electric-cooker-steam-1022661697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2. Cook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D56CB-6155-A6C6-B98C-075C9037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14" y="2086062"/>
            <a:ext cx="3156248" cy="2257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94" y="4267788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https://www.shutterstock.com/image-photo/woman-putting-boiled-rice-into-bowl-1311652751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3. Serve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D56CB-6155-A6C6-B98C-075C9037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14" y="2086062"/>
            <a:ext cx="3156248" cy="2257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75BAC-C9F6-8C94-128E-65C7BA73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532" y="2086062"/>
            <a:ext cx="2748689" cy="2214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62" y="4179126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https://tenor.com/view/bacon-cooking-yum-flavorful-pork-gif-13066812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4. Cook bacon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D56CB-6155-A6C6-B98C-075C9037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14" y="2086062"/>
            <a:ext cx="3156248" cy="2257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75BAC-C9F6-8C94-128E-65C7BA73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532" y="2086062"/>
            <a:ext cx="2748689" cy="2214772"/>
          </a:xfrm>
          <a:prstGeom prst="rect">
            <a:avLst/>
          </a:prstGeom>
        </p:spPr>
      </p:pic>
      <p:pic>
        <p:nvPicPr>
          <p:cNvPr id="9" name="Picture 8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B7BC6A75-98DF-FBA8-5276-F3CD1990C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03" y="3236765"/>
            <a:ext cx="3252997" cy="1829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685" y="1923716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https://www.shutterstock.com/image-photo/bacon-strips-rashers-over-brown-rice-433304977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5. Serve breakfast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D56CB-6155-A6C6-B98C-075C9037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14" y="2086062"/>
            <a:ext cx="3156248" cy="2257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75BAC-C9F6-8C94-128E-65C7BA73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532" y="2086062"/>
            <a:ext cx="2748689" cy="2214772"/>
          </a:xfrm>
          <a:prstGeom prst="rect">
            <a:avLst/>
          </a:prstGeom>
        </p:spPr>
      </p:pic>
      <p:pic>
        <p:nvPicPr>
          <p:cNvPr id="9" name="Picture 8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B7BC6A75-98DF-FBA8-5276-F3CD1990C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03" y="3236765"/>
            <a:ext cx="3252997" cy="1829811"/>
          </a:xfrm>
          <a:prstGeom prst="rect">
            <a:avLst/>
          </a:prstGeom>
        </p:spPr>
      </p:pic>
      <p:pic>
        <p:nvPicPr>
          <p:cNvPr id="10" name="Picture 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C3E62AB5-CA0F-501D-017F-BF3DA213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99" y="2086062"/>
            <a:ext cx="5187287" cy="3267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962" y="1307069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asynchronous and synchronous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EA3A-10D4-E390-69F0-C22F07290CFA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800" dirty="0"/>
              <a:t>Synchronous programming might take a while, but it will finish</a:t>
            </a:r>
          </a:p>
          <a:p>
            <a:r>
              <a:rPr lang="en-PH" sz="2800" dirty="0"/>
              <a:t>With Asynchronous programming, some tasks can be done in parallel.</a:t>
            </a:r>
          </a:p>
          <a:p>
            <a:r>
              <a:rPr lang="en-PH" sz="2800" dirty="0"/>
              <a:t>In the next example, cooking rice and cooking bacon will be asynchronous</a:t>
            </a:r>
          </a:p>
        </p:txBody>
      </p:sp>
    </p:spTree>
    <p:extLst>
      <p:ext uri="{BB962C8B-B14F-4D97-AF65-F5344CB8AC3E}">
        <p14:creationId xmlns:p14="http://schemas.microsoft.com/office/powerpoint/2010/main" val="37736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aSynchronous</a:t>
            </a:r>
            <a:r>
              <a:rPr lang="en-US" sz="2400" dirty="0"/>
              <a:t>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https://store.steampowered.com/app/1281400/Good_Knight/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2" y="3621810"/>
            <a:ext cx="1587287" cy="1300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8AE89-8C10-734E-E4F0-B37EC312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1" y="3621810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https://store.steampowered.com/app/1281400/Good_Knight/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A.1. Wash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85" y="3825183"/>
            <a:ext cx="1587287" cy="1300270"/>
          </a:xfrm>
          <a:prstGeom prst="rect">
            <a:avLst/>
          </a:prstGeom>
        </p:spPr>
      </p:pic>
      <p:pic>
        <p:nvPicPr>
          <p:cNvPr id="7" name="Picture 6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22EACFCD-D1AA-6EC8-8AE4-C2CD7CA3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95" y="2043366"/>
            <a:ext cx="4088949" cy="2300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9A5A4-1B16-24FF-91D9-96CFEA2D4C72}"/>
              </a:ext>
            </a:extLst>
          </p:cNvPr>
          <p:cNvSpPr txBox="1"/>
          <p:nvPr/>
        </p:nvSpPr>
        <p:spPr>
          <a:xfrm flipH="1">
            <a:off x="6792217" y="5009092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B.1. Cook bacon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28CCB-89ED-1CE9-7D60-71D16FAA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525" y="3800710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FA30-9A44-348C-FD46-E8E24B50DCA0}"/>
              </a:ext>
            </a:extLst>
          </p:cNvPr>
          <p:cNvSpPr txBox="1"/>
          <p:nvPr/>
        </p:nvSpPr>
        <p:spPr>
          <a:xfrm>
            <a:off x="0" y="6248400"/>
            <a:ext cx="122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https://store.steampowered.com/app/1281400/Good_Knight/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5" y="5125453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A.2. Cook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22EACFCD-D1AA-6EC8-8AE4-C2CD7CA3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95" y="2043366"/>
            <a:ext cx="4088949" cy="2300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9A5A4-1B16-24FF-91D9-96CFEA2D4C72}"/>
              </a:ext>
            </a:extLst>
          </p:cNvPr>
          <p:cNvSpPr txBox="1"/>
          <p:nvPr/>
        </p:nvSpPr>
        <p:spPr>
          <a:xfrm flipH="1">
            <a:off x="6792217" y="5009092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B.1. Cook bacon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28CCB-89ED-1CE9-7D60-71D16FAA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525" y="3800710"/>
            <a:ext cx="1587287" cy="1300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1FE795-5DDA-336B-1287-F58FB84CA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377" y="2338950"/>
            <a:ext cx="3156248" cy="2257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685" y="3825183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1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79F5F0-BEF6-5E78-C7AE-0D275EBF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08" y="1819365"/>
            <a:ext cx="7704488" cy="4831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0846C-BA07-C156-8BAD-1CA21748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Mrvaldez</a:t>
            </a:r>
            <a:r>
              <a:rPr lang="en-PH" dirty="0"/>
              <a:t> lore</a:t>
            </a:r>
            <a:br>
              <a:rPr lang="en-PH" dirty="0"/>
            </a:br>
            <a:r>
              <a:rPr lang="en-PH" sz="1600" b="0" dirty="0"/>
              <a:t>(2/3)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4B50-20AF-D719-B871-74040327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64879"/>
            <a:ext cx="10353762" cy="1326321"/>
          </a:xfrm>
        </p:spPr>
        <p:txBody>
          <a:bodyPr>
            <a:normAutofit/>
          </a:bodyPr>
          <a:lstStyle/>
          <a:p>
            <a:r>
              <a:rPr lang="en-PH" dirty="0"/>
              <a:t>Having accidentally transported here by a strange Python program, </a:t>
            </a:r>
            <a:r>
              <a:rPr lang="en-PH" dirty="0" err="1"/>
              <a:t>MrValdez</a:t>
            </a:r>
            <a:r>
              <a:rPr lang="en-PH" dirty="0"/>
              <a:t> hopes to one day return to his reality. </a:t>
            </a:r>
          </a:p>
        </p:txBody>
      </p:sp>
    </p:spTree>
    <p:extLst>
      <p:ext uri="{BB962C8B-B14F-4D97-AF65-F5344CB8AC3E}">
        <p14:creationId xmlns:p14="http://schemas.microsoft.com/office/powerpoint/2010/main" val="332342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4" y="5125453"/>
            <a:ext cx="4704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A.3. Wait for bacon to finish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22EACFCD-D1AA-6EC8-8AE4-C2CD7CA3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95" y="2043366"/>
            <a:ext cx="4088949" cy="2300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9A5A4-1B16-24FF-91D9-96CFEA2D4C72}"/>
              </a:ext>
            </a:extLst>
          </p:cNvPr>
          <p:cNvSpPr txBox="1"/>
          <p:nvPr/>
        </p:nvSpPr>
        <p:spPr>
          <a:xfrm flipH="1">
            <a:off x="6792216" y="5079286"/>
            <a:ext cx="438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B.1. Cook bacon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28CCB-89ED-1CE9-7D60-71D16FAA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525" y="3800710"/>
            <a:ext cx="1587287" cy="1300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1FE795-5DDA-336B-1287-F58FB84CA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377" y="2338950"/>
            <a:ext cx="3156248" cy="2257337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4CDDFD00-3A12-252F-7CBE-5A3A91B16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356" y="1988628"/>
            <a:ext cx="3009784" cy="2257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685" y="3825183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9E093-8F39-08CF-FBF5-DA1C1D82D7CD}"/>
              </a:ext>
            </a:extLst>
          </p:cNvPr>
          <p:cNvSpPr txBox="1"/>
          <p:nvPr/>
        </p:nvSpPr>
        <p:spPr>
          <a:xfrm flipH="1">
            <a:off x="913794" y="5125453"/>
            <a:ext cx="470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A.4. Serve rice</a:t>
            </a:r>
          </a:p>
        </p:txBody>
      </p:sp>
      <p:pic>
        <p:nvPicPr>
          <p:cNvPr id="5" name="Picture 4" descr="A black headphone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121F1586-CB7D-EA64-E5F2-F335A3F7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3" y="2043366"/>
            <a:ext cx="3450052" cy="2300034"/>
          </a:xfrm>
          <a:prstGeom prst="rect">
            <a:avLst/>
          </a:prstGeom>
        </p:spPr>
      </p:pic>
      <p:pic>
        <p:nvPicPr>
          <p:cNvPr id="7" name="Picture 6" descr="A picture containing indoor, food, dish, pan&#10;&#10;Description automatically generated">
            <a:extLst>
              <a:ext uri="{FF2B5EF4-FFF2-40B4-BE49-F238E27FC236}">
                <a16:creationId xmlns:a16="http://schemas.microsoft.com/office/drawing/2014/main" id="{22EACFCD-D1AA-6EC8-8AE4-C2CD7CA3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95" y="2043366"/>
            <a:ext cx="4088949" cy="2300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9A5A4-1B16-24FF-91D9-96CFEA2D4C72}"/>
              </a:ext>
            </a:extLst>
          </p:cNvPr>
          <p:cNvSpPr txBox="1"/>
          <p:nvPr/>
        </p:nvSpPr>
        <p:spPr>
          <a:xfrm flipH="1">
            <a:off x="6792216" y="5125453"/>
            <a:ext cx="470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B.2. Done cooking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28CCB-89ED-1CE9-7D60-71D16FAAB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525" y="3800710"/>
            <a:ext cx="1587287" cy="1300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1FE795-5DDA-336B-1287-F58FB84CA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377" y="2338950"/>
            <a:ext cx="3156248" cy="2257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9C4CA8-3328-2155-1689-B3DDE68E9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983" y="2043366"/>
            <a:ext cx="2748689" cy="2214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685" y="3825183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5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Asynchronous example</a:t>
            </a:r>
            <a:br>
              <a:rPr lang="en-US" sz="3200" dirty="0"/>
            </a:br>
            <a:r>
              <a:rPr lang="en-US" sz="3200" dirty="0"/>
              <a:t>Pride chicken wants to make breakfast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9A5A4-1B16-24FF-91D9-96CFEA2D4C72}"/>
              </a:ext>
            </a:extLst>
          </p:cNvPr>
          <p:cNvSpPr txBox="1"/>
          <p:nvPr/>
        </p:nvSpPr>
        <p:spPr>
          <a:xfrm flipH="1">
            <a:off x="3797787" y="5540514"/>
            <a:ext cx="5187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C.1. Serve Breakfast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28CCB-89ED-1CE9-7D60-71D16FAA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80" y="1417704"/>
            <a:ext cx="1587287" cy="1300270"/>
          </a:xfrm>
          <a:prstGeom prst="rect">
            <a:avLst/>
          </a:prstGeom>
        </p:spPr>
      </p:pic>
      <p:pic>
        <p:nvPicPr>
          <p:cNvPr id="11" name="Picture 10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3D5FAAE7-D487-D43E-2966-F463A14A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454" y="2043366"/>
            <a:ext cx="5187287" cy="3267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1BB9-2AE7-EB6D-574D-2E1B71E5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81" y="1417704"/>
            <a:ext cx="1587287" cy="1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0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Concepts to explain</a:t>
            </a:r>
            <a:br>
              <a:rPr lang="en-US" dirty="0"/>
            </a:br>
            <a:r>
              <a:rPr lang="en-US" sz="3200" dirty="0"/>
              <a:t>asynchronous and synchronous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EA3A-10D4-E390-69F0-C22F07290CFA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800" dirty="0"/>
              <a:t>Asynchronous programming can allow for parallel tasks, </a:t>
            </a:r>
          </a:p>
          <a:p>
            <a:r>
              <a:rPr lang="en-PH" sz="2800" dirty="0"/>
              <a:t>But some tasks still need to wait for the result</a:t>
            </a:r>
          </a:p>
          <a:p>
            <a:r>
              <a:rPr lang="en-PH" sz="2800" dirty="0"/>
              <a:t>And what used to be done step-by-step, multiple threads need to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1377885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>
                <a:highlight>
                  <a:srgbClr val="808080"/>
                </a:highlight>
              </a:rPr>
              <a:t>Let’s add Django authentication</a:t>
            </a:r>
          </a:p>
          <a:p>
            <a:r>
              <a:rPr lang="en-PH" dirty="0"/>
              <a:t>Let’s add periodic tasks with Celery</a:t>
            </a:r>
          </a:p>
          <a:p>
            <a:r>
              <a:rPr lang="en-PH" dirty="0"/>
              <a:t>Let’s add global chat</a:t>
            </a:r>
          </a:p>
        </p:txBody>
      </p:sp>
    </p:spTree>
    <p:extLst>
      <p:ext uri="{BB962C8B-B14F-4D97-AF65-F5344CB8AC3E}">
        <p14:creationId xmlns:p14="http://schemas.microsoft.com/office/powerpoint/2010/main" val="294804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>
                <a:highlight>
                  <a:srgbClr val="808080"/>
                </a:highlight>
              </a:rPr>
              <a:t>Let’s add periodic tasks with Celery</a:t>
            </a:r>
          </a:p>
          <a:p>
            <a:r>
              <a:rPr lang="en-PH" dirty="0"/>
              <a:t>Let’s add global chat</a:t>
            </a:r>
            <a:endParaRPr lang="en-PH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33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Concepts to explain</a:t>
            </a:r>
            <a:br>
              <a:rPr lang="en-US" sz="3200" dirty="0"/>
            </a:br>
            <a:r>
              <a:rPr lang="en-US" sz="3200" dirty="0"/>
              <a:t>Long running Background tasks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Examples: </a:t>
            </a:r>
          </a:p>
          <a:p>
            <a:pPr lvl="1"/>
            <a:r>
              <a:rPr lang="en-PH" dirty="0"/>
              <a:t>Periodic tasks</a:t>
            </a:r>
          </a:p>
          <a:p>
            <a:pPr lvl="1"/>
            <a:r>
              <a:rPr lang="en-PH" dirty="0"/>
              <a:t>Tasks that need to be run later</a:t>
            </a:r>
          </a:p>
          <a:p>
            <a:r>
              <a:rPr lang="en-PH" dirty="0"/>
              <a:t>Django channels doesn’t fully support this</a:t>
            </a:r>
          </a:p>
          <a:p>
            <a:r>
              <a:rPr lang="en-PH" dirty="0"/>
              <a:t>Recommendation: use Celery to create tasks and update the Channels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747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Concepts to explain</a:t>
            </a:r>
            <a:br>
              <a:rPr lang="en-US" sz="3200" dirty="0"/>
            </a:br>
            <a:r>
              <a:rPr lang="en-US" sz="3200" dirty="0"/>
              <a:t>celery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7170821" y="2096064"/>
            <a:ext cx="4644189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2400" dirty="0"/>
              <a:t>Functions are called: tasks</a:t>
            </a:r>
          </a:p>
          <a:p>
            <a:r>
              <a:rPr lang="en-PH" sz="2400" dirty="0"/>
              <a:t>Celery can be used for scheduling tasks in the background</a:t>
            </a:r>
          </a:p>
          <a:p>
            <a:r>
              <a:rPr lang="en-PH" sz="2400" dirty="0"/>
              <a:t>Is a separate system from Django</a:t>
            </a:r>
          </a:p>
          <a:p>
            <a:r>
              <a:rPr lang="en-PH" sz="2400" dirty="0"/>
              <a:t>Execute tasks asynchronously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9646716-8065-F0A2-B7C7-A9B57CD2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609600"/>
            <a:ext cx="6504478" cy="65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2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>
                <a:highlight>
                  <a:srgbClr val="808080"/>
                </a:highlight>
              </a:rPr>
              <a:t>Let’s add periodic tasks with Celery</a:t>
            </a:r>
          </a:p>
          <a:p>
            <a:r>
              <a:rPr lang="en-PH" dirty="0"/>
              <a:t>Let’s add global chat</a:t>
            </a:r>
            <a:endParaRPr lang="en-PH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769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/>
              <a:t>Let’s add periodic tasks with Celery</a:t>
            </a:r>
          </a:p>
          <a:p>
            <a:r>
              <a:rPr lang="en-PH" dirty="0">
                <a:highlight>
                  <a:srgbClr val="808080"/>
                </a:highlight>
              </a:rPr>
              <a:t>Let’s add global chat</a:t>
            </a:r>
          </a:p>
        </p:txBody>
      </p:sp>
    </p:spTree>
    <p:extLst>
      <p:ext uri="{BB962C8B-B14F-4D97-AF65-F5344CB8AC3E}">
        <p14:creationId xmlns:p14="http://schemas.microsoft.com/office/powerpoint/2010/main" val="4675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indoor, bed&#10;&#10;Description automatically generated">
            <a:extLst>
              <a:ext uri="{FF2B5EF4-FFF2-40B4-BE49-F238E27FC236}">
                <a16:creationId xmlns:a16="http://schemas.microsoft.com/office/drawing/2014/main" id="{8CF98ED4-7661-3359-EE2C-E34D71AC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43" y="1676340"/>
            <a:ext cx="3000375" cy="3000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0846C-BA07-C156-8BAD-1CA21748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Mrvaldez</a:t>
            </a:r>
            <a:r>
              <a:rPr lang="en-PH" dirty="0"/>
              <a:t> lore</a:t>
            </a:r>
            <a:br>
              <a:rPr lang="en-PH" dirty="0"/>
            </a:br>
            <a:r>
              <a:rPr lang="en-PH" sz="1600" b="0" dirty="0"/>
              <a:t>(3/3)</a:t>
            </a:r>
            <a:endParaRPr lang="en-PH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4B50-20AF-D719-B871-74040327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165677"/>
            <a:ext cx="10353762" cy="1326321"/>
          </a:xfrm>
        </p:spPr>
        <p:txBody>
          <a:bodyPr/>
          <a:lstStyle/>
          <a:p>
            <a:r>
              <a:rPr lang="en-PH" dirty="0"/>
              <a:t>In the meantime, he spends his time sharing secrets from his universe. By complete coincidence, that knowledge is applicable in this universe.</a:t>
            </a:r>
          </a:p>
        </p:txBody>
      </p:sp>
      <p:pic>
        <p:nvPicPr>
          <p:cNvPr id="8" name="Picture 7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67C65C80-9533-86EA-FEFE-F62DD99E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38" y="1628214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Run Redis and server</a:t>
            </a:r>
          </a:p>
          <a:p>
            <a:r>
              <a:rPr lang="en-PH" dirty="0"/>
              <a:t>Let’s use asynchronous programming</a:t>
            </a:r>
          </a:p>
          <a:p>
            <a:r>
              <a:rPr lang="en-PH" dirty="0"/>
              <a:t>Let’s add Django authentication</a:t>
            </a:r>
          </a:p>
          <a:p>
            <a:r>
              <a:rPr lang="en-PH" dirty="0"/>
              <a:t>Let’s add periodic tasks with Celery</a:t>
            </a:r>
          </a:p>
          <a:p>
            <a:r>
              <a:rPr lang="en-PH" dirty="0">
                <a:highlight>
                  <a:srgbClr val="808080"/>
                </a:highlight>
              </a:rPr>
              <a:t>Let’s add global chat</a:t>
            </a:r>
          </a:p>
          <a:p>
            <a:pPr lvl="1"/>
            <a:r>
              <a:rPr lang="en-PH" dirty="0"/>
              <a:t>Restarting Celery because of code changes is outside scope</a:t>
            </a:r>
          </a:p>
          <a:p>
            <a:pPr lvl="1"/>
            <a:r>
              <a:rPr lang="en-PH" dirty="0"/>
              <a:t>But just be aware that it can happen.</a:t>
            </a:r>
          </a:p>
        </p:txBody>
      </p:sp>
    </p:spTree>
    <p:extLst>
      <p:ext uri="{BB962C8B-B14F-4D97-AF65-F5344CB8AC3E}">
        <p14:creationId xmlns:p14="http://schemas.microsoft.com/office/powerpoint/2010/main" val="161320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chat</a:t>
            </a:r>
            <a:br>
              <a:rPr lang="en-US" sz="3200" dirty="0"/>
            </a:br>
            <a:r>
              <a:rPr lang="en-US" sz="3200" dirty="0"/>
              <a:t>challenge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the chat persistent.</a:t>
            </a:r>
          </a:p>
          <a:p>
            <a:pPr lvl="1"/>
            <a:r>
              <a:rPr lang="en-US" dirty="0"/>
              <a:t>Hint: Django have a database ORM you can use to save the chat logs.</a:t>
            </a:r>
          </a:p>
          <a:p>
            <a:r>
              <a:rPr lang="en-US" dirty="0"/>
              <a:t>Add a room list that users can click on instead of typing the room.</a:t>
            </a:r>
          </a:p>
          <a:p>
            <a:r>
              <a:rPr lang="en-US" dirty="0"/>
              <a:t>Allow for anonymous users to change their name</a:t>
            </a:r>
          </a:p>
          <a:p>
            <a:r>
              <a:rPr lang="en-US" dirty="0"/>
              <a:t>Add a user registration system</a:t>
            </a:r>
          </a:p>
          <a:p>
            <a:r>
              <a:rPr lang="en-US" dirty="0"/>
              <a:t>Add data for chat facts</a:t>
            </a:r>
          </a:p>
        </p:txBody>
      </p:sp>
    </p:spTree>
    <p:extLst>
      <p:ext uri="{BB962C8B-B14F-4D97-AF65-F5344CB8AC3E}">
        <p14:creationId xmlns:p14="http://schemas.microsoft.com/office/powerpoint/2010/main" val="1321377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chat</a:t>
            </a:r>
            <a:br>
              <a:rPr lang="en-US" sz="3200" dirty="0"/>
            </a:br>
            <a:r>
              <a:rPr lang="en-US" sz="3200" dirty="0"/>
              <a:t>questions and answers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Before we continue to developing a simple game, 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08510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73D3-1025-C021-09F4-1ECB4F946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Let’s start developing a simple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12A9-F634-CFBC-CDF2-DD8D760B6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9248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rock paper scissors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5791200"/>
            <a:ext cx="10353762" cy="2261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sz="1400" i="1" dirty="0"/>
              <a:t>https://www.shutterstock.com/image-vector/rock-paper-scissors-icon-set-vector-1804156864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6198C0F-8B1A-F4FA-EF40-62BEC291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60" y="1941871"/>
            <a:ext cx="3948030" cy="38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5FC06C-A5D3-D1A0-A72E-EFA2FB90C29F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89CF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21FE5-B2CD-B846-366F-4300AC27CB3F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FFA0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rock paper scissors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teams: Red and Blue</a:t>
            </a:r>
          </a:p>
          <a:p>
            <a:r>
              <a:rPr lang="en-US" dirty="0"/>
              <a:t>Players are randomly given a team.</a:t>
            </a:r>
          </a:p>
          <a:p>
            <a:r>
              <a:rPr lang="en-US" dirty="0"/>
              <a:t>Each team have 10 seconds to choose a move.</a:t>
            </a:r>
          </a:p>
          <a:p>
            <a:r>
              <a:rPr lang="en-US" dirty="0"/>
              <a:t>The move with the highest votes (ties are randomly chosen from), will be played against the other team.</a:t>
            </a:r>
          </a:p>
          <a:p>
            <a:r>
              <a:rPr lang="en-US" dirty="0"/>
              <a:t>Players can change their names.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386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rock paper scissors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Development style for this game</a:t>
            </a:r>
          </a:p>
          <a:p>
            <a:pPr lvl="1"/>
            <a:r>
              <a:rPr lang="en-US" dirty="0"/>
              <a:t>We will be using top-bottom.</a:t>
            </a:r>
          </a:p>
          <a:p>
            <a:pPr lvl="1"/>
            <a:r>
              <a:rPr lang="en-US" dirty="0"/>
              <a:t> This makes it easier for the audience to grasp the concepts.</a:t>
            </a:r>
          </a:p>
          <a:p>
            <a:pPr lvl="1"/>
            <a:r>
              <a:rPr lang="en-US" dirty="0"/>
              <a:t>Let me know in the feedback form or in-person later if this approach works for you.</a:t>
            </a:r>
          </a:p>
          <a:p>
            <a:r>
              <a:rPr lang="en-US" dirty="0"/>
              <a:t>Let’s look at the frontend we’ll be using.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86515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155958-F43F-647E-E9B6-961873CF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66" y="2558538"/>
            <a:ext cx="2241742" cy="2485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Player id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468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connecting client should be assigned a player Id to identify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simplicity, we'll use </a:t>
            </a:r>
            <a:r>
              <a:rPr lang="en-US" dirty="0" err="1"/>
              <a:t>channels.Consumer</a:t>
            </a:r>
            <a:r>
              <a:rPr lang="en-US" dirty="0"/>
              <a:t> to hold our player 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94ADD-5CCE-7687-D320-67EDB786C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85" y="2558538"/>
            <a:ext cx="1664611" cy="24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1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Game state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game development, Game state is the data that holds the game.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use Redis for holding the game state in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ECA83-33C8-691E-6F0B-1682454E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058" y="2526889"/>
            <a:ext cx="2386163" cy="2391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43012-DCA5-FDD4-DF41-A1262863D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11" y="2526889"/>
            <a:ext cx="2396744" cy="239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82265-835C-D5FB-CCC7-2E2E2AD5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320" y="2526888"/>
            <a:ext cx="2386173" cy="23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59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game states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Player’s current team</a:t>
            </a:r>
          </a:p>
          <a:p>
            <a:r>
              <a:rPr lang="en-US" dirty="0"/>
              <a:t>Current time</a:t>
            </a:r>
          </a:p>
          <a:p>
            <a:r>
              <a:rPr lang="en-US" dirty="0"/>
              <a:t>Team votes for Rock, Paper, Scissors</a:t>
            </a:r>
          </a:p>
          <a:p>
            <a:r>
              <a:rPr lang="en-US" dirty="0"/>
              <a:t>Game state check (who won?)</a:t>
            </a:r>
          </a:p>
          <a:p>
            <a:r>
              <a:rPr lang="en-US" dirty="0"/>
              <a:t>Player names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616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097B-1A0C-2D8C-78F1-BEE8E3D4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About Django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1567-903D-CF33-0C80-95B8B926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PH" sz="2800" dirty="0"/>
              <a:t>Django Channels is a stand-alone plugin that extends Django to allow for </a:t>
            </a:r>
            <a:r>
              <a:rPr lang="en-PH" sz="2800" dirty="0" err="1"/>
              <a:t>WebSockets</a:t>
            </a:r>
            <a:r>
              <a:rPr lang="en-PH" sz="2800" dirty="0"/>
              <a:t>, chat protocols, IoT protocols, and more.</a:t>
            </a:r>
          </a:p>
          <a:p>
            <a:r>
              <a:rPr lang="en-PH" sz="2800" dirty="0"/>
              <a:t>Can be used with synchronous or asynchronous programming</a:t>
            </a:r>
          </a:p>
          <a:p>
            <a:r>
              <a:rPr lang="en-PH" sz="2800" dirty="0"/>
              <a:t>Event driven architecture</a:t>
            </a:r>
          </a:p>
          <a:p>
            <a:r>
              <a:rPr lang="en-PH" sz="2800" dirty="0"/>
              <a:t>https://channels.readthedocs.io/en/stable/</a:t>
            </a:r>
          </a:p>
        </p:txBody>
      </p:sp>
    </p:spTree>
    <p:extLst>
      <p:ext uri="{BB962C8B-B14F-4D97-AF65-F5344CB8AC3E}">
        <p14:creationId xmlns:p14="http://schemas.microsoft.com/office/powerpoint/2010/main" val="358120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game events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Player’s current team</a:t>
            </a:r>
          </a:p>
          <a:p>
            <a:pPr lvl="1"/>
            <a:r>
              <a:rPr lang="en-US" sz="1400" dirty="0"/>
              <a:t>CHANGE_TEAM</a:t>
            </a:r>
            <a:endParaRPr lang="en-US" dirty="0"/>
          </a:p>
          <a:p>
            <a:r>
              <a:rPr lang="en-US" dirty="0"/>
              <a:t>Current time</a:t>
            </a:r>
          </a:p>
          <a:p>
            <a:pPr lvl="1"/>
            <a:r>
              <a:rPr lang="en-US" sz="1400" dirty="0"/>
              <a:t>UPDATE_GAME</a:t>
            </a:r>
          </a:p>
          <a:p>
            <a:r>
              <a:rPr lang="en-US" dirty="0"/>
              <a:t>Team votes for Rock, Paper, Scissors</a:t>
            </a:r>
          </a:p>
          <a:p>
            <a:pPr lvl="1"/>
            <a:r>
              <a:rPr lang="en-US" sz="1400" dirty="0"/>
              <a:t>UPDATE_GAME</a:t>
            </a:r>
            <a:endParaRPr lang="en-US" dirty="0"/>
          </a:p>
          <a:p>
            <a:r>
              <a:rPr lang="en-US" dirty="0"/>
              <a:t>Game state check (who won?)</a:t>
            </a:r>
          </a:p>
          <a:p>
            <a:pPr lvl="1"/>
            <a:r>
              <a:rPr lang="en-US" sz="1400" dirty="0"/>
              <a:t>UPDATE_GAME</a:t>
            </a:r>
            <a:endParaRPr lang="en-US" dirty="0"/>
          </a:p>
          <a:p>
            <a:r>
              <a:rPr lang="en-US" dirty="0"/>
              <a:t>Player names</a:t>
            </a:r>
          </a:p>
          <a:p>
            <a:pPr lvl="1"/>
            <a:r>
              <a:rPr lang="en-US" sz="1400" dirty="0"/>
              <a:t>UPDATE_PLAYERS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91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Game Tick/Update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game development, the Tick function handles the changes to the game state.</a:t>
            </a:r>
          </a:p>
          <a:p>
            <a:r>
              <a:rPr lang="en-US" dirty="0"/>
              <a:t>Ticks is called every X microseconds.</a:t>
            </a:r>
          </a:p>
          <a:p>
            <a:pPr lvl="1"/>
            <a:r>
              <a:rPr lang="en-US" dirty="0"/>
              <a:t>16.67ms for a 60 frames per second </a:t>
            </a:r>
            <a:r>
              <a:rPr lang="en-US" dirty="0" err="1"/>
              <a:t>realtime</a:t>
            </a:r>
            <a:r>
              <a:rPr lang="en-US" dirty="0"/>
              <a:t> game.</a:t>
            </a:r>
          </a:p>
          <a:p>
            <a:pPr lvl="1"/>
            <a:r>
              <a:rPr lang="en-US" dirty="0"/>
              <a:t>For this game, we’ll call an update every second.</a:t>
            </a:r>
          </a:p>
          <a:p>
            <a:endParaRPr lang="en-PH" dirty="0"/>
          </a:p>
        </p:txBody>
      </p:sp>
      <p:pic>
        <p:nvPicPr>
          <p:cNvPr id="5" name="Picture 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4909680-F98A-B66B-67BF-AAABCAC7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13" y="2712167"/>
            <a:ext cx="4437358" cy="35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36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808080"/>
                </a:highlight>
              </a:rPr>
              <a:t>Let's add teams</a:t>
            </a:r>
          </a:p>
          <a:p>
            <a:r>
              <a:rPr lang="en-US" dirty="0"/>
              <a:t>Let's add timers</a:t>
            </a:r>
          </a:p>
          <a:p>
            <a:r>
              <a:rPr lang="en-US" dirty="0"/>
              <a:t>Let's add choosing a move</a:t>
            </a:r>
          </a:p>
          <a:p>
            <a:r>
              <a:rPr lang="en-US" dirty="0"/>
              <a:t>Let's add game state checks (who won?)</a:t>
            </a:r>
          </a:p>
          <a:p>
            <a:r>
              <a:rPr lang="en-US" dirty="0"/>
              <a:t>Let's add names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88253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add teams</a:t>
            </a:r>
          </a:p>
          <a:p>
            <a:r>
              <a:rPr lang="en-US" dirty="0">
                <a:highlight>
                  <a:srgbClr val="808080"/>
                </a:highlight>
              </a:rPr>
              <a:t>Let's add timers</a:t>
            </a:r>
          </a:p>
          <a:p>
            <a:r>
              <a:rPr lang="en-US" dirty="0"/>
              <a:t>Let's add choosing a move</a:t>
            </a:r>
          </a:p>
          <a:p>
            <a:r>
              <a:rPr lang="en-US" dirty="0"/>
              <a:t>Let's add game state checks (who won?)</a:t>
            </a:r>
          </a:p>
          <a:p>
            <a:r>
              <a:rPr lang="en-US" dirty="0"/>
              <a:t>Let's add names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58385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add teams</a:t>
            </a:r>
          </a:p>
          <a:p>
            <a:r>
              <a:rPr lang="en-US" dirty="0"/>
              <a:t>Let's add timers</a:t>
            </a:r>
          </a:p>
          <a:p>
            <a:r>
              <a:rPr lang="en-US" dirty="0">
                <a:highlight>
                  <a:srgbClr val="808080"/>
                </a:highlight>
              </a:rPr>
              <a:t>Let's add choosing a move</a:t>
            </a:r>
          </a:p>
          <a:p>
            <a:r>
              <a:rPr lang="en-US" dirty="0"/>
              <a:t>Let's add game state checks (who won?)</a:t>
            </a:r>
          </a:p>
          <a:p>
            <a:r>
              <a:rPr lang="en-US" dirty="0"/>
              <a:t>Let's add names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3451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add teams</a:t>
            </a:r>
          </a:p>
          <a:p>
            <a:r>
              <a:rPr lang="en-US" dirty="0"/>
              <a:t>Let's add timers</a:t>
            </a:r>
          </a:p>
          <a:p>
            <a:r>
              <a:rPr lang="en-US" dirty="0"/>
              <a:t>Let's add choosing a move</a:t>
            </a:r>
          </a:p>
          <a:p>
            <a:r>
              <a:rPr lang="en-US" dirty="0">
                <a:highlight>
                  <a:srgbClr val="808080"/>
                </a:highlight>
              </a:rPr>
              <a:t>Let's add game state checks (who won?)</a:t>
            </a:r>
          </a:p>
          <a:p>
            <a:r>
              <a:rPr lang="en-US" dirty="0"/>
              <a:t>Let's add names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00960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add teams</a:t>
            </a:r>
          </a:p>
          <a:p>
            <a:r>
              <a:rPr lang="en-US" dirty="0"/>
              <a:t>Let's add timers</a:t>
            </a:r>
          </a:p>
          <a:p>
            <a:r>
              <a:rPr lang="en-US" dirty="0"/>
              <a:t>Let's add choosing a move</a:t>
            </a:r>
          </a:p>
          <a:p>
            <a:r>
              <a:rPr lang="en-US" dirty="0"/>
              <a:t>Let's add game state checks (who won?)</a:t>
            </a:r>
          </a:p>
          <a:p>
            <a:r>
              <a:rPr lang="en-US" dirty="0">
                <a:highlight>
                  <a:srgbClr val="808080"/>
                </a:highlight>
              </a:rPr>
              <a:t>Let's add names</a:t>
            </a:r>
            <a:endParaRPr lang="en-PH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912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development</a:t>
            </a:r>
            <a:br>
              <a:rPr lang="en-US" sz="3200" dirty="0"/>
            </a:br>
            <a:r>
              <a:rPr lang="en-US" sz="3200" dirty="0"/>
              <a:t>step-by-step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Let's add teams</a:t>
            </a:r>
          </a:p>
          <a:p>
            <a:r>
              <a:rPr lang="en-US" dirty="0"/>
              <a:t>Let's add timers</a:t>
            </a:r>
          </a:p>
          <a:p>
            <a:r>
              <a:rPr lang="en-US" dirty="0"/>
              <a:t>Let's add choosing a move</a:t>
            </a:r>
          </a:p>
          <a:p>
            <a:r>
              <a:rPr lang="en-US" dirty="0"/>
              <a:t>Let's add game state checks (who won?)</a:t>
            </a:r>
          </a:p>
          <a:p>
            <a:r>
              <a:rPr lang="en-US" dirty="0">
                <a:highlight>
                  <a:srgbClr val="808080"/>
                </a:highlight>
              </a:rPr>
              <a:t>Let's add names</a:t>
            </a:r>
          </a:p>
          <a:p>
            <a:pPr lvl="1"/>
            <a:r>
              <a:rPr lang="en-US" dirty="0">
                <a:highlight>
                  <a:srgbClr val="808080"/>
                </a:highlight>
              </a:rPr>
              <a:t>Nice to have: </a:t>
            </a:r>
            <a:r>
              <a:rPr lang="en-US">
                <a:highlight>
                  <a:srgbClr val="808080"/>
                </a:highlight>
              </a:rPr>
              <a:t>reset player names</a:t>
            </a:r>
            <a:endParaRPr lang="en-PH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975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Rock paper scissors</a:t>
            </a:r>
            <a:br>
              <a:rPr lang="en-US" sz="3200" dirty="0"/>
            </a:br>
            <a:r>
              <a:rPr lang="en-US" sz="3200" dirty="0"/>
              <a:t>challenges (1/2)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Django's built-in user authentication</a:t>
            </a:r>
          </a:p>
          <a:p>
            <a:r>
              <a:rPr lang="en-US" dirty="0"/>
              <a:t>The timer is done on the backend, </a:t>
            </a:r>
          </a:p>
          <a:p>
            <a:r>
              <a:rPr lang="en-US" dirty="0"/>
              <a:t>Give the timer bar a smoother count down animation</a:t>
            </a:r>
          </a:p>
          <a:p>
            <a:pPr lvl="1"/>
            <a:r>
              <a:rPr lang="en-US" dirty="0"/>
              <a:t>Possible solution: The timer is done on the backend. Can it be moved into the frontend?</a:t>
            </a:r>
          </a:p>
          <a:p>
            <a:pPr lvl="1"/>
            <a:r>
              <a:rPr lang="en-US" dirty="0"/>
              <a:t>Possible consideration: There can be a potential timing mismatch on the backend and frontend. This can cause the bar to jump between server time and client time. Is there a way to minimize this?</a:t>
            </a:r>
          </a:p>
        </p:txBody>
      </p:sp>
    </p:spTree>
    <p:extLst>
      <p:ext uri="{BB962C8B-B14F-4D97-AF65-F5344CB8AC3E}">
        <p14:creationId xmlns:p14="http://schemas.microsoft.com/office/powerpoint/2010/main" val="1273811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0" dirty="0"/>
              <a:t>Rock paper scissors</a:t>
            </a:r>
            <a:br>
              <a:rPr lang="en-US" sz="3200" dirty="0"/>
            </a:br>
            <a:r>
              <a:rPr lang="en-US" sz="3200" dirty="0"/>
              <a:t>challenges (2/2)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frontend</a:t>
            </a:r>
          </a:p>
          <a:p>
            <a:pPr lvl="1"/>
            <a:r>
              <a:rPr lang="en-US" dirty="0"/>
              <a:t>We used global variables. While this is fine for prototyping, It'll be hard to manage when adding new features. Can you find a better approach?</a:t>
            </a:r>
          </a:p>
          <a:p>
            <a:endParaRPr lang="en-US" dirty="0"/>
          </a:p>
          <a:p>
            <a:r>
              <a:rPr lang="en-US" dirty="0"/>
              <a:t>Suggestion: fork my </a:t>
            </a:r>
            <a:r>
              <a:rPr lang="en-US" dirty="0" err="1"/>
              <a:t>github</a:t>
            </a:r>
            <a:r>
              <a:rPr lang="en-US" dirty="0"/>
              <a:t> repository, then make changes. By forking, I can track what changes you have done. I'm genuinely interested in how you'll modify the code based on this talk.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46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3662-9925-4ED5-2405-3F9E2369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About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B350-11E8-FDE6-8F92-FE265392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workshop assumes you already did the Django tutorial.</a:t>
            </a:r>
          </a:p>
          <a:p>
            <a:r>
              <a:rPr lang="en-US" sz="2800" dirty="0"/>
              <a:t>We will start with the original Django-channels tutorial to understand the fundamentals.</a:t>
            </a:r>
          </a:p>
          <a:p>
            <a:r>
              <a:rPr lang="en-US" sz="2800" dirty="0"/>
              <a:t>Then we will make a simple game.</a:t>
            </a:r>
          </a:p>
        </p:txBody>
      </p:sp>
    </p:spTree>
    <p:extLst>
      <p:ext uri="{BB962C8B-B14F-4D97-AF65-F5344CB8AC3E}">
        <p14:creationId xmlns:p14="http://schemas.microsoft.com/office/powerpoint/2010/main" val="207789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73D3-1025-C021-09F4-1ECB4F946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Bonus time?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12A9-F634-CFBC-CDF2-DD8D760B6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8631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 more</a:t>
            </a:r>
            <a:br>
              <a:rPr lang="en-US" sz="3200" dirty="0"/>
            </a:br>
            <a:r>
              <a:rPr lang="en-US" sz="3200" dirty="0"/>
              <a:t>online notifications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If you want to keep track on who are online in the channel, you can use this Django app:</a:t>
            </a:r>
          </a:p>
          <a:p>
            <a:pPr lvl="1"/>
            <a:r>
              <a:rPr lang="en-PH" dirty="0"/>
              <a:t>https://django-channels-presence.readthedocs.io/en/latest/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51070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F8E-B60E-D884-D990-D82C74A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 more</a:t>
            </a:r>
            <a:br>
              <a:rPr lang="en-US" sz="3200" dirty="0"/>
            </a:br>
            <a:r>
              <a:rPr lang="en-US" sz="3200" dirty="0"/>
              <a:t>Use </a:t>
            </a:r>
            <a:r>
              <a:rPr lang="en-PH" b="1" dirty="0"/>
              <a:t>Reconnecting-WebSocket</a:t>
            </a:r>
            <a:r>
              <a:rPr lang="en-PH" dirty="0"/>
              <a:t>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6095-BB01-C171-1E03-DF34AC396D31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Some platform like Heroku have timeouts.</a:t>
            </a:r>
          </a:p>
          <a:p>
            <a:pPr lvl="1"/>
            <a:r>
              <a:rPr lang="en-PH" dirty="0"/>
              <a:t>https://devcenter.heroku.com/articles/http-routing#timeouts</a:t>
            </a:r>
          </a:p>
          <a:p>
            <a:r>
              <a:rPr lang="en-PH" dirty="0"/>
              <a:t>There is a </a:t>
            </a:r>
            <a:r>
              <a:rPr lang="en-PH" dirty="0" err="1"/>
              <a:t>Javascript</a:t>
            </a:r>
            <a:r>
              <a:rPr lang="en-PH" dirty="0"/>
              <a:t> library for these environments.</a:t>
            </a:r>
          </a:p>
          <a:p>
            <a:r>
              <a:rPr lang="en-PH" dirty="0"/>
              <a:t>https://github.com/joewalnes/reconnecting-websocket</a:t>
            </a:r>
          </a:p>
        </p:txBody>
      </p:sp>
    </p:spTree>
    <p:extLst>
      <p:ext uri="{BB962C8B-B14F-4D97-AF65-F5344CB8AC3E}">
        <p14:creationId xmlns:p14="http://schemas.microsoft.com/office/powerpoint/2010/main" val="3068877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F66-C739-B8A7-8F57-C1146465C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Let’s make a </a:t>
            </a:r>
            <a:r>
              <a:rPr lang="en-PH" dirty="0" err="1"/>
              <a:t>realtime</a:t>
            </a:r>
            <a:r>
              <a:rPr lang="en-PH" dirty="0"/>
              <a:t> game with Django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AE159-2968-BBD9-1056-C7CDAD9F6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err="1"/>
              <a:t>MrValdez</a:t>
            </a:r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E5AC5-530D-4227-353B-EBD241B12DC5}"/>
              </a:ext>
            </a:extLst>
          </p:cNvPr>
          <p:cNvSpPr txBox="1"/>
          <p:nvPr/>
        </p:nvSpPr>
        <p:spPr>
          <a:xfrm>
            <a:off x="8470231" y="5630778"/>
            <a:ext cx="487679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PH" sz="3600" dirty="0"/>
              <a:t>Wakas</a:t>
            </a:r>
          </a:p>
        </p:txBody>
      </p:sp>
    </p:spTree>
    <p:extLst>
      <p:ext uri="{BB962C8B-B14F-4D97-AF65-F5344CB8AC3E}">
        <p14:creationId xmlns:p14="http://schemas.microsoft.com/office/powerpoint/2010/main" val="126544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3662-9925-4ED5-2405-3F9E2369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About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B350-11E8-FDE6-8F92-FE265392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Normally, in my workshops, I would ask everyone to type code. But after practicing the timing, its more efficient to cloned a git repository.</a:t>
            </a:r>
          </a:p>
          <a:p>
            <a:r>
              <a:rPr lang="en-US" sz="2400" dirty="0"/>
              <a:t>Before </a:t>
            </a:r>
            <a:r>
              <a:rPr lang="en-US" sz="2400" dirty="0" err="1"/>
              <a:t>PyCon</a:t>
            </a:r>
            <a:r>
              <a:rPr lang="en-US" sz="2400" dirty="0"/>
              <a:t> started, you should have received an email on what to install and where to get the code.</a:t>
            </a:r>
          </a:p>
          <a:p>
            <a:r>
              <a:rPr lang="en-US" sz="2400" dirty="0"/>
              <a:t>If you haven’t done the preparation, you can find the repo here:</a:t>
            </a:r>
          </a:p>
          <a:p>
            <a:pPr lvl="1"/>
            <a:r>
              <a:rPr lang="en-PH" sz="2800" dirty="0"/>
              <a:t>https://github.com/MrValdez/pycon-ph-2023-django-channels</a:t>
            </a:r>
          </a:p>
        </p:txBody>
      </p:sp>
    </p:spTree>
    <p:extLst>
      <p:ext uri="{BB962C8B-B14F-4D97-AF65-F5344CB8AC3E}">
        <p14:creationId xmlns:p14="http://schemas.microsoft.com/office/powerpoint/2010/main" val="308862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73D3-1025-C021-09F4-1ECB4F946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Let’s explain some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12A9-F634-CFBC-CDF2-DD8D760B6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395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5270</TotalTime>
  <Words>3359</Words>
  <Application>Microsoft Office PowerPoint</Application>
  <PresentationFormat>Widescreen</PresentationFormat>
  <Paragraphs>512</Paragraphs>
  <Slides>73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Bookman Old Style</vt:lpstr>
      <vt:lpstr>Calibri</vt:lpstr>
      <vt:lpstr>NimbusRomNo9L-Regu</vt:lpstr>
      <vt:lpstr>Rockwell</vt:lpstr>
      <vt:lpstr>Damask</vt:lpstr>
      <vt:lpstr>Let’s make a realtime game with Django channels</vt:lpstr>
      <vt:lpstr>Prelude</vt:lpstr>
      <vt:lpstr>Mrvaldez lore (1/3)</vt:lpstr>
      <vt:lpstr>Mrvaldez lore (2/3)</vt:lpstr>
      <vt:lpstr>Mrvaldez lore (3/3)</vt:lpstr>
      <vt:lpstr>About Django channels</vt:lpstr>
      <vt:lpstr>About the workshop</vt:lpstr>
      <vt:lpstr>About the workshop</vt:lpstr>
      <vt:lpstr>Let’s explain some concepts</vt:lpstr>
      <vt:lpstr>Concepts to explain the internet</vt:lpstr>
      <vt:lpstr>Concepts to explain events</vt:lpstr>
      <vt:lpstr>Concepts to explain Django channels (consumers)</vt:lpstr>
      <vt:lpstr>Concepts to explain Django channels (channel layer)</vt:lpstr>
      <vt:lpstr>Concepts to explain Django channels (channel GROUPs)</vt:lpstr>
      <vt:lpstr>Concepts to explain Django channels (channel GROUPs)</vt:lpstr>
      <vt:lpstr>Concepts to explain ASGI and WSGI</vt:lpstr>
      <vt:lpstr>Concepts to explain redis</vt:lpstr>
      <vt:lpstr>Let’s start developing a simple chat server</vt:lpstr>
      <vt:lpstr>development step-by-step</vt:lpstr>
      <vt:lpstr>development events for chat program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Concepts to explain asynchronous and synchronous</vt:lpstr>
      <vt:lpstr>Synchronous example Pride chicken wants to make breakfast</vt:lpstr>
      <vt:lpstr>Synchronous example Pride chicken wants to make breakfast</vt:lpstr>
      <vt:lpstr>Synchronous example Pride chicken wants to make breakfast</vt:lpstr>
      <vt:lpstr>Synchronous example Pride chicken wants to make breakfast</vt:lpstr>
      <vt:lpstr>Synchronous example Pride chicken wants to make breakfast</vt:lpstr>
      <vt:lpstr>Synchronous example Pride chicken wants to make breakfast</vt:lpstr>
      <vt:lpstr>Concepts to explain asynchronous and synchronous</vt:lpstr>
      <vt:lpstr>aSynchronous example Pride chicken wants to make breakfast</vt:lpstr>
      <vt:lpstr>Asynchronous example Pride chicken wants to make breakfast</vt:lpstr>
      <vt:lpstr>Asynchronous example Pride chicken wants to make breakfast</vt:lpstr>
      <vt:lpstr>Asynchronous example Pride chicken wants to make breakfast</vt:lpstr>
      <vt:lpstr>Asynchronous example Pride chicken wants to make breakfast</vt:lpstr>
      <vt:lpstr>Asynchronous example Pride chicken wants to make breakfast</vt:lpstr>
      <vt:lpstr>Concepts to explain asynchronous and synchronous</vt:lpstr>
      <vt:lpstr>development step-by-step</vt:lpstr>
      <vt:lpstr>development step-by-step</vt:lpstr>
      <vt:lpstr>Concepts to explain Long running Background tasks</vt:lpstr>
      <vt:lpstr>Concepts to explain celery</vt:lpstr>
      <vt:lpstr>development step-by-step</vt:lpstr>
      <vt:lpstr>development step-by-step</vt:lpstr>
      <vt:lpstr>development step-by-step</vt:lpstr>
      <vt:lpstr>chat challenge</vt:lpstr>
      <vt:lpstr>chat questions and answers</vt:lpstr>
      <vt:lpstr>Let’s start developing a simple game</vt:lpstr>
      <vt:lpstr>development rock paper scissors</vt:lpstr>
      <vt:lpstr>development rock paper scissors</vt:lpstr>
      <vt:lpstr>development rock paper scissors</vt:lpstr>
      <vt:lpstr>development Player id</vt:lpstr>
      <vt:lpstr>development Game state</vt:lpstr>
      <vt:lpstr>development game states</vt:lpstr>
      <vt:lpstr>development game events</vt:lpstr>
      <vt:lpstr>development Game Tick/Update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development step-by-step</vt:lpstr>
      <vt:lpstr>Rock paper scissors challenges (1/2)</vt:lpstr>
      <vt:lpstr>Rock paper scissors challenges (2/2)</vt:lpstr>
      <vt:lpstr>Bonus time?</vt:lpstr>
      <vt:lpstr>Learning more online notifications</vt:lpstr>
      <vt:lpstr>Learning more Use Reconnecting-WebSocket.js</vt:lpstr>
      <vt:lpstr>Let’s make a realtime game with Django channels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make a realtime game with Django channels</dc:title>
  <dc:creator>Sony Valdez</dc:creator>
  <cp:lastModifiedBy>Sony Valdez</cp:lastModifiedBy>
  <cp:revision>134</cp:revision>
  <dcterms:created xsi:type="dcterms:W3CDTF">2023-02-16T06:18:57Z</dcterms:created>
  <dcterms:modified xsi:type="dcterms:W3CDTF">2023-02-27T04:28:28Z</dcterms:modified>
</cp:coreProperties>
</file>